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notesMasterIdLst>
    <p:notesMasterId r:id="rId29"/>
  </p:notesMasterIdLst>
  <p:handoutMasterIdLst>
    <p:handoutMasterId r:id="rId30"/>
  </p:handoutMasterIdLst>
  <p:sldIdLst>
    <p:sldId id="265" r:id="rId6"/>
    <p:sldId id="300" r:id="rId7"/>
    <p:sldId id="426" r:id="rId8"/>
    <p:sldId id="465" r:id="rId9"/>
    <p:sldId id="467" r:id="rId10"/>
    <p:sldId id="466" r:id="rId11"/>
    <p:sldId id="470" r:id="rId12"/>
    <p:sldId id="472" r:id="rId13"/>
    <p:sldId id="473" r:id="rId14"/>
    <p:sldId id="474" r:id="rId15"/>
    <p:sldId id="475" r:id="rId16"/>
    <p:sldId id="482" r:id="rId17"/>
    <p:sldId id="454" r:id="rId18"/>
    <p:sldId id="484" r:id="rId19"/>
    <p:sldId id="485" r:id="rId20"/>
    <p:sldId id="486" r:id="rId21"/>
    <p:sldId id="487" r:id="rId22"/>
    <p:sldId id="488" r:id="rId23"/>
    <p:sldId id="469" r:id="rId24"/>
    <p:sldId id="478" r:id="rId25"/>
    <p:sldId id="476" r:id="rId26"/>
    <p:sldId id="477" r:id="rId27"/>
    <p:sldId id="480" r:id="rId28"/>
  </p:sldIdLst>
  <p:sldSz cx="9144000" cy="6858000" type="screen4x3"/>
  <p:notesSz cx="9940925" cy="68087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E2F"/>
    <a:srgbClr val="C4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C25A9-986C-4DCF-A645-0C8AB0EA96BC}" v="2" dt="2023-06-19T08:22:22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76" autoAdjust="0"/>
  </p:normalViewPr>
  <p:slideViewPr>
    <p:cSldViewPr snapToGrid="0" snapToObjects="1">
      <p:cViewPr varScale="1">
        <p:scale>
          <a:sx n="105" d="100"/>
          <a:sy n="105" d="100"/>
        </p:scale>
        <p:origin x="52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Agnes" userId="ee7a4de9-86ab-4913-96d0-f11ccaecf889" providerId="ADAL" clId="{FFAC25A9-986C-4DCF-A645-0C8AB0EA96BC}"/>
    <pc:docChg chg="undo custSel addSld delSld modSld sldOrd">
      <pc:chgData name="Roman Agnes" userId="ee7a4de9-86ab-4913-96d0-f11ccaecf889" providerId="ADAL" clId="{FFAC25A9-986C-4DCF-A645-0C8AB0EA96BC}" dt="2023-06-19T08:24:36.535" v="221" actId="14100"/>
      <pc:docMkLst>
        <pc:docMk/>
      </pc:docMkLst>
      <pc:sldChg chg="modSp mod">
        <pc:chgData name="Roman Agnes" userId="ee7a4de9-86ab-4913-96d0-f11ccaecf889" providerId="ADAL" clId="{FFAC25A9-986C-4DCF-A645-0C8AB0EA96BC}" dt="2023-06-19T08:21:40.224" v="205" actId="255"/>
        <pc:sldMkLst>
          <pc:docMk/>
          <pc:sldMk cId="2349249755" sldId="300"/>
        </pc:sldMkLst>
        <pc:spChg chg="mod">
          <ac:chgData name="Roman Agnes" userId="ee7a4de9-86ab-4913-96d0-f11ccaecf889" providerId="ADAL" clId="{FFAC25A9-986C-4DCF-A645-0C8AB0EA96BC}" dt="2023-06-19T08:21:40.224" v="205" actId="255"/>
          <ac:spMkLst>
            <pc:docMk/>
            <pc:sldMk cId="2349249755" sldId="300"/>
            <ac:spMk id="4" creationId="{00000000-0000-0000-0000-000000000000}"/>
          </ac:spMkLst>
        </pc:spChg>
      </pc:sldChg>
      <pc:sldChg chg="addSp delSp modSp mod">
        <pc:chgData name="Roman Agnes" userId="ee7a4de9-86ab-4913-96d0-f11ccaecf889" providerId="ADAL" clId="{FFAC25A9-986C-4DCF-A645-0C8AB0EA96BC}" dt="2023-06-19T08:15:33.673" v="38" actId="255"/>
        <pc:sldMkLst>
          <pc:docMk/>
          <pc:sldMk cId="2073511948" sldId="454"/>
        </pc:sldMkLst>
        <pc:spChg chg="mod">
          <ac:chgData name="Roman Agnes" userId="ee7a4de9-86ab-4913-96d0-f11ccaecf889" providerId="ADAL" clId="{FFAC25A9-986C-4DCF-A645-0C8AB0EA96BC}" dt="2023-06-19T08:15:33.673" v="38" actId="255"/>
          <ac:spMkLst>
            <pc:docMk/>
            <pc:sldMk cId="2073511948" sldId="454"/>
            <ac:spMk id="4" creationId="{61DC037D-8F66-463A-9152-CAA2820C7E56}"/>
          </ac:spMkLst>
        </pc:spChg>
        <pc:inkChg chg="add del">
          <ac:chgData name="Roman Agnes" userId="ee7a4de9-86ab-4913-96d0-f11ccaecf889" providerId="ADAL" clId="{FFAC25A9-986C-4DCF-A645-0C8AB0EA96BC}" dt="2023-06-19T08:13:58.981" v="2" actId="9405"/>
          <ac:inkMkLst>
            <pc:docMk/>
            <pc:sldMk cId="2073511948" sldId="454"/>
            <ac:inkMk id="5" creationId="{D71413FA-F2C8-B7C1-27C1-9355722F56D8}"/>
          </ac:inkMkLst>
        </pc:inkChg>
      </pc:sldChg>
      <pc:sldChg chg="del">
        <pc:chgData name="Roman Agnes" userId="ee7a4de9-86ab-4913-96d0-f11ccaecf889" providerId="ADAL" clId="{FFAC25A9-986C-4DCF-A645-0C8AB0EA96BC}" dt="2023-06-19T08:17:49.816" v="105" actId="47"/>
        <pc:sldMkLst>
          <pc:docMk/>
          <pc:sldMk cId="396370629" sldId="461"/>
        </pc:sldMkLst>
      </pc:sldChg>
      <pc:sldChg chg="del">
        <pc:chgData name="Roman Agnes" userId="ee7a4de9-86ab-4913-96d0-f11ccaecf889" providerId="ADAL" clId="{FFAC25A9-986C-4DCF-A645-0C8AB0EA96BC}" dt="2023-06-19T08:13:31.973" v="0" actId="47"/>
        <pc:sldMkLst>
          <pc:docMk/>
          <pc:sldMk cId="624834910" sldId="471"/>
        </pc:sldMkLst>
      </pc:sldChg>
      <pc:sldChg chg="add del">
        <pc:chgData name="Roman Agnes" userId="ee7a4de9-86ab-4913-96d0-f11ccaecf889" providerId="ADAL" clId="{FFAC25A9-986C-4DCF-A645-0C8AB0EA96BC}" dt="2023-06-19T08:18:29.506" v="111" actId="47"/>
        <pc:sldMkLst>
          <pc:docMk/>
          <pc:sldMk cId="2711470165" sldId="476"/>
        </pc:sldMkLst>
      </pc:sldChg>
      <pc:sldChg chg="addSp delSp modSp add del mod">
        <pc:chgData name="Roman Agnes" userId="ee7a4de9-86ab-4913-96d0-f11ccaecf889" providerId="ADAL" clId="{FFAC25A9-986C-4DCF-A645-0C8AB0EA96BC}" dt="2023-06-19T08:19:41.114" v="130" actId="20577"/>
        <pc:sldMkLst>
          <pc:docMk/>
          <pc:sldMk cId="173029332" sldId="477"/>
        </pc:sldMkLst>
        <pc:spChg chg="mod">
          <ac:chgData name="Roman Agnes" userId="ee7a4de9-86ab-4913-96d0-f11ccaecf889" providerId="ADAL" clId="{FFAC25A9-986C-4DCF-A645-0C8AB0EA96BC}" dt="2023-06-19T08:19:41.114" v="130" actId="20577"/>
          <ac:spMkLst>
            <pc:docMk/>
            <pc:sldMk cId="173029332" sldId="477"/>
            <ac:spMk id="4" creationId="{61DC037D-8F66-463A-9152-CAA2820C7E56}"/>
          </ac:spMkLst>
        </pc:spChg>
        <pc:inkChg chg="add del">
          <ac:chgData name="Roman Agnes" userId="ee7a4de9-86ab-4913-96d0-f11ccaecf889" providerId="ADAL" clId="{FFAC25A9-986C-4DCF-A645-0C8AB0EA96BC}" dt="2023-06-19T08:18:15.960" v="110" actId="9405"/>
          <ac:inkMkLst>
            <pc:docMk/>
            <pc:sldMk cId="173029332" sldId="477"/>
            <ac:inkMk id="5" creationId="{40E2D493-1265-8E9D-C98D-FBFF24EA5E51}"/>
          </ac:inkMkLst>
        </pc:inkChg>
      </pc:sldChg>
      <pc:sldChg chg="del">
        <pc:chgData name="Roman Agnes" userId="ee7a4de9-86ab-4913-96d0-f11ccaecf889" providerId="ADAL" clId="{FFAC25A9-986C-4DCF-A645-0C8AB0EA96BC}" dt="2023-06-19T08:20:05.197" v="131" actId="47"/>
        <pc:sldMkLst>
          <pc:docMk/>
          <pc:sldMk cId="2902068295" sldId="479"/>
        </pc:sldMkLst>
      </pc:sldChg>
      <pc:sldChg chg="modSp mod">
        <pc:chgData name="Roman Agnes" userId="ee7a4de9-86ab-4913-96d0-f11ccaecf889" providerId="ADAL" clId="{FFAC25A9-986C-4DCF-A645-0C8AB0EA96BC}" dt="2023-06-19T08:20:45.903" v="171" actId="20577"/>
        <pc:sldMkLst>
          <pc:docMk/>
          <pc:sldMk cId="1924787946" sldId="480"/>
        </pc:sldMkLst>
        <pc:spChg chg="mod">
          <ac:chgData name="Roman Agnes" userId="ee7a4de9-86ab-4913-96d0-f11ccaecf889" providerId="ADAL" clId="{FFAC25A9-986C-4DCF-A645-0C8AB0EA96BC}" dt="2023-06-19T08:20:45.903" v="171" actId="20577"/>
          <ac:spMkLst>
            <pc:docMk/>
            <pc:sldMk cId="1924787946" sldId="480"/>
            <ac:spMk id="4" creationId="{61DC037D-8F66-463A-9152-CAA2820C7E56}"/>
          </ac:spMkLst>
        </pc:spChg>
      </pc:sldChg>
      <pc:sldChg chg="del">
        <pc:chgData name="Roman Agnes" userId="ee7a4de9-86ab-4913-96d0-f11ccaecf889" providerId="ADAL" clId="{FFAC25A9-986C-4DCF-A645-0C8AB0EA96BC}" dt="2023-06-19T08:20:06.801" v="132" actId="47"/>
        <pc:sldMkLst>
          <pc:docMk/>
          <pc:sldMk cId="2283567964" sldId="481"/>
        </pc:sldMkLst>
      </pc:sldChg>
      <pc:sldChg chg="ord">
        <pc:chgData name="Roman Agnes" userId="ee7a4de9-86ab-4913-96d0-f11ccaecf889" providerId="ADAL" clId="{FFAC25A9-986C-4DCF-A645-0C8AB0EA96BC}" dt="2023-06-19T08:17:38.118" v="104"/>
        <pc:sldMkLst>
          <pc:docMk/>
          <pc:sldMk cId="290676202" sldId="482"/>
        </pc:sldMkLst>
      </pc:sldChg>
      <pc:sldChg chg="del">
        <pc:chgData name="Roman Agnes" userId="ee7a4de9-86ab-4913-96d0-f11ccaecf889" providerId="ADAL" clId="{FFAC25A9-986C-4DCF-A645-0C8AB0EA96BC}" dt="2023-06-19T08:20:07.910" v="133" actId="47"/>
        <pc:sldMkLst>
          <pc:docMk/>
          <pc:sldMk cId="835398602" sldId="483"/>
        </pc:sldMkLst>
      </pc:sldChg>
      <pc:sldChg chg="modSp mod">
        <pc:chgData name="Roman Agnes" userId="ee7a4de9-86ab-4913-96d0-f11ccaecf889" providerId="ADAL" clId="{FFAC25A9-986C-4DCF-A645-0C8AB0EA96BC}" dt="2023-06-19T08:15:47.211" v="40" actId="13926"/>
        <pc:sldMkLst>
          <pc:docMk/>
          <pc:sldMk cId="3144383047" sldId="484"/>
        </pc:sldMkLst>
        <pc:spChg chg="mod">
          <ac:chgData name="Roman Agnes" userId="ee7a4de9-86ab-4913-96d0-f11ccaecf889" providerId="ADAL" clId="{FFAC25A9-986C-4DCF-A645-0C8AB0EA96BC}" dt="2023-06-19T08:15:47.211" v="40" actId="13926"/>
          <ac:spMkLst>
            <pc:docMk/>
            <pc:sldMk cId="3144383047" sldId="484"/>
            <ac:spMk id="4" creationId="{61DC037D-8F66-463A-9152-CAA2820C7E56}"/>
          </ac:spMkLst>
        </pc:spChg>
      </pc:sldChg>
      <pc:sldChg chg="modSp mod">
        <pc:chgData name="Roman Agnes" userId="ee7a4de9-86ab-4913-96d0-f11ccaecf889" providerId="ADAL" clId="{FFAC25A9-986C-4DCF-A645-0C8AB0EA96BC}" dt="2023-06-19T08:16:16.051" v="87" actId="20577"/>
        <pc:sldMkLst>
          <pc:docMk/>
          <pc:sldMk cId="218653597" sldId="485"/>
        </pc:sldMkLst>
        <pc:spChg chg="mod">
          <ac:chgData name="Roman Agnes" userId="ee7a4de9-86ab-4913-96d0-f11ccaecf889" providerId="ADAL" clId="{FFAC25A9-986C-4DCF-A645-0C8AB0EA96BC}" dt="2023-06-19T08:16:16.051" v="87" actId="20577"/>
          <ac:spMkLst>
            <pc:docMk/>
            <pc:sldMk cId="218653597" sldId="485"/>
            <ac:spMk id="4" creationId="{61DC037D-8F66-463A-9152-CAA2820C7E56}"/>
          </ac:spMkLst>
        </pc:spChg>
      </pc:sldChg>
      <pc:sldChg chg="modSp mod">
        <pc:chgData name="Roman Agnes" userId="ee7a4de9-86ab-4913-96d0-f11ccaecf889" providerId="ADAL" clId="{FFAC25A9-986C-4DCF-A645-0C8AB0EA96BC}" dt="2023-06-19T08:16:49.770" v="97" actId="20577"/>
        <pc:sldMkLst>
          <pc:docMk/>
          <pc:sldMk cId="4217519913" sldId="486"/>
        </pc:sldMkLst>
        <pc:spChg chg="mod">
          <ac:chgData name="Roman Agnes" userId="ee7a4de9-86ab-4913-96d0-f11ccaecf889" providerId="ADAL" clId="{FFAC25A9-986C-4DCF-A645-0C8AB0EA96BC}" dt="2023-06-19T08:16:49.770" v="97" actId="20577"/>
          <ac:spMkLst>
            <pc:docMk/>
            <pc:sldMk cId="4217519913" sldId="486"/>
            <ac:spMk id="4" creationId="{61DC037D-8F66-463A-9152-CAA2820C7E56}"/>
          </ac:spMkLst>
        </pc:spChg>
      </pc:sldChg>
      <pc:sldChg chg="addSp mod">
        <pc:chgData name="Roman Agnes" userId="ee7a4de9-86ab-4913-96d0-f11ccaecf889" providerId="ADAL" clId="{FFAC25A9-986C-4DCF-A645-0C8AB0EA96BC}" dt="2023-06-19T08:17:15.639" v="100" actId="9405"/>
        <pc:sldMkLst>
          <pc:docMk/>
          <pc:sldMk cId="2436856622" sldId="487"/>
        </pc:sldMkLst>
        <pc:inkChg chg="add">
          <ac:chgData name="Roman Agnes" userId="ee7a4de9-86ab-4913-96d0-f11ccaecf889" providerId="ADAL" clId="{FFAC25A9-986C-4DCF-A645-0C8AB0EA96BC}" dt="2023-06-19T08:17:07.131" v="98" actId="9405"/>
          <ac:inkMkLst>
            <pc:docMk/>
            <pc:sldMk cId="2436856622" sldId="487"/>
            <ac:inkMk id="7" creationId="{82FD3A10-ADE6-BC64-A873-2835663D5EDA}"/>
          </ac:inkMkLst>
        </pc:inkChg>
        <pc:inkChg chg="add">
          <ac:chgData name="Roman Agnes" userId="ee7a4de9-86ab-4913-96d0-f11ccaecf889" providerId="ADAL" clId="{FFAC25A9-986C-4DCF-A645-0C8AB0EA96BC}" dt="2023-06-19T08:17:10.694" v="99" actId="9405"/>
          <ac:inkMkLst>
            <pc:docMk/>
            <pc:sldMk cId="2436856622" sldId="487"/>
            <ac:inkMk id="8" creationId="{A30FBE8C-D0F1-1481-20B5-CE92BB3DD82A}"/>
          </ac:inkMkLst>
        </pc:inkChg>
        <pc:inkChg chg="add">
          <ac:chgData name="Roman Agnes" userId="ee7a4de9-86ab-4913-96d0-f11ccaecf889" providerId="ADAL" clId="{FFAC25A9-986C-4DCF-A645-0C8AB0EA96BC}" dt="2023-06-19T08:17:15.639" v="100" actId="9405"/>
          <ac:inkMkLst>
            <pc:docMk/>
            <pc:sldMk cId="2436856622" sldId="487"/>
            <ac:inkMk id="9" creationId="{DD77A71A-1EA7-8303-3005-C7694475982C}"/>
          </ac:inkMkLst>
        </pc:inkChg>
      </pc:sldChg>
      <pc:sldChg chg="addSp modSp mod">
        <pc:chgData name="Roman Agnes" userId="ee7a4de9-86ab-4913-96d0-f11ccaecf889" providerId="ADAL" clId="{FFAC25A9-986C-4DCF-A645-0C8AB0EA96BC}" dt="2023-06-19T08:24:36.535" v="221" actId="14100"/>
        <pc:sldMkLst>
          <pc:docMk/>
          <pc:sldMk cId="283226838" sldId="488"/>
        </pc:sldMkLst>
        <pc:spChg chg="mod">
          <ac:chgData name="Roman Agnes" userId="ee7a4de9-86ab-4913-96d0-f11ccaecf889" providerId="ADAL" clId="{FFAC25A9-986C-4DCF-A645-0C8AB0EA96BC}" dt="2023-06-19T08:23:07.908" v="208"/>
          <ac:spMkLst>
            <pc:docMk/>
            <pc:sldMk cId="283226838" sldId="488"/>
            <ac:spMk id="4" creationId="{61DC037D-8F66-463A-9152-CAA2820C7E56}"/>
          </ac:spMkLst>
        </pc:spChg>
        <pc:spChg chg="add mod">
          <ac:chgData name="Roman Agnes" userId="ee7a4de9-86ab-4913-96d0-f11ccaecf889" providerId="ADAL" clId="{FFAC25A9-986C-4DCF-A645-0C8AB0EA96BC}" dt="2023-06-19T08:24:36.535" v="221" actId="14100"/>
          <ac:spMkLst>
            <pc:docMk/>
            <pc:sldMk cId="283226838" sldId="488"/>
            <ac:spMk id="13" creationId="{33D0591F-E759-4952-1436-3DE770E27C6B}"/>
          </ac:spMkLst>
        </pc:spChg>
        <pc:picChg chg="mod">
          <ac:chgData name="Roman Agnes" userId="ee7a4de9-86ab-4913-96d0-f11ccaecf889" providerId="ADAL" clId="{FFAC25A9-986C-4DCF-A645-0C8AB0EA96BC}" dt="2023-06-19T08:24:19.725" v="220" actId="1076"/>
          <ac:picMkLst>
            <pc:docMk/>
            <pc:sldMk cId="283226838" sldId="488"/>
            <ac:picMk id="7" creationId="{F6461A72-8F2D-9B2A-3819-0C278BCB88DF}"/>
          </ac:picMkLst>
        </pc:picChg>
        <pc:inkChg chg="add">
          <ac:chgData name="Roman Agnes" userId="ee7a4de9-86ab-4913-96d0-f11ccaecf889" providerId="ADAL" clId="{FFAC25A9-986C-4DCF-A645-0C8AB0EA96BC}" dt="2023-06-19T08:17:23.040" v="101" actId="9405"/>
          <ac:inkMkLst>
            <pc:docMk/>
            <pc:sldMk cId="283226838" sldId="488"/>
            <ac:inkMk id="10" creationId="{94F0515F-A4FE-7613-5ED3-A15CE7136999}"/>
          </ac:inkMkLst>
        </pc:inkChg>
        <pc:inkChg chg="add">
          <ac:chgData name="Roman Agnes" userId="ee7a4de9-86ab-4913-96d0-f11ccaecf889" providerId="ADAL" clId="{FFAC25A9-986C-4DCF-A645-0C8AB0EA96BC}" dt="2023-06-19T08:17:26.186" v="102" actId="9405"/>
          <ac:inkMkLst>
            <pc:docMk/>
            <pc:sldMk cId="283226838" sldId="488"/>
            <ac:inkMk id="11" creationId="{68600856-DB95-E995-2812-78D50C37EC76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892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29FC24D-DE81-314D-99DA-4BB44D70B37C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67166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892" y="6467166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B4567FD-5FA1-F14D-ADC7-01361117D16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78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9T08:17:07.1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1,'39'2,"69"12,-74-8,48 7,119 4,-122-18,-39-1,0 2,-1 2,1 1,55 13,-58-9,1-2,-1-1,1-2,63-4,-16 0,1254 2,-1324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9T08:17:10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1,'96'-1,"283"12,-42 16,-189-17,-107-7,50 4,128 24,-180-24,1-2,76-1,0 0,-93-2,81 6,116 26,-172-26,92 4,-37-5,269 0,-227-8,-130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9T08:17:15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0 120,'1217'0,"-1171"-2,1-1,-1-2,-1-3,1-1,55-20,-77 22,0 1,0 2,48-5,73 9,21-3,-145 1,38-12,-38 9,-1 0,22-1,156 3,-105 5,-79-2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9T08:11:56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1 102,'4'1,"-1"-1,1 1,0 0,-1 0,1 0,-1 0,5 3,13 4,20-1,1-1,-1-2,1-1,43-4,-30 0,781 0,-714 9,-10 0,651-7,-372-2,-295-7,-9-1,-49 8,-18-1,-1 2,1 0,0 1,27 5,11 14,-45-14,0-1,1-1,-1 0,1-1,14 2,52 2,85 3,1030-9,-568-2,-593-1,-1-2,1-1,38-10,-37 6,1 3,52-5,-30 9,88-15,-98 11,1 2,79 3,34-2,-147 1,-1-1,26-8,-26 7,0 0,26-4,110-17,-109 16,2 2,79-4,459 12,-463-10,-14 0,-32 0,-51 6,36-2,-24 5,-18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9T08:17:23.0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1,'104'31,"180"32,110-12,-314-41,102 3,71 11,48 27,-167-35,-70-10,188-1,-145-7,77 2,-170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19T08:17:26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0 102,'418'20,"-322"-12,1-5,-1-3,130-18,-99 7,174 8,-156 4,734-1,-575-20,-169 7,6-3,85-4,401 21,-406 8,-19 0,-93-8,286-3,-246-15,-93 9,60-1,8 1,10-1,43 10,-163-1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2" y="0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CB342F6-3A9D-4BDD-9782-06C42A9AC8AE}" type="datetimeFigureOut">
              <a:rPr lang="fr-BE" smtClean="0"/>
              <a:t>19-06-23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4" y="3234175"/>
            <a:ext cx="7952740" cy="306395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7166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2" y="6467166"/>
            <a:ext cx="4307734" cy="34044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21C0542-B354-4C16-915F-FF41AC0BDF7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12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2" y="893242"/>
            <a:ext cx="7772400" cy="10223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C4262E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190508"/>
            <a:ext cx="7772400" cy="702733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31E2F">
                    <a:alpha val="50000"/>
                  </a:srgb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Le Syndicat européen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52CB-952B-F94D-9673-62485199542C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D986-7F52-9F46-BE8E-8B27D1C70EE9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460499" y="2360083"/>
            <a:ext cx="7034213" cy="260349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031E2F">
                    <a:alpha val="70000"/>
                  </a:srgb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9" name="Espace réservé du contenu 3" descr="LOGO ETUC_C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261641" y="5458088"/>
            <a:ext cx="1551054" cy="853020"/>
          </a:xfrm>
          <a:prstGeom prst="rect">
            <a:avLst/>
          </a:prstGeom>
        </p:spPr>
      </p:pic>
      <p:pic>
        <p:nvPicPr>
          <p:cNvPr id="10" name="Espace réservé du contenu 3" descr="LOGO ETUC_CE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261641" y="5458088"/>
            <a:ext cx="1551054" cy="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722312" y="893243"/>
            <a:ext cx="7772400" cy="10223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C4262E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190509"/>
            <a:ext cx="7772400" cy="702733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31E2F">
                    <a:alpha val="50000"/>
                  </a:srgb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Le Syndicat européen</a:t>
            </a:r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3E852CB-952B-F94D-9673-62485199542C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FCD986-7F52-9F46-BE8E-8B27D1C70EE9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460499" y="2360083"/>
            <a:ext cx="7034213" cy="2603499"/>
          </a:xfrm>
        </p:spPr>
        <p:txBody>
          <a:bodyPr anchor="t" anchorCtr="0"/>
          <a:lstStyle>
            <a:lvl1pPr marL="342900" indent="-342900">
              <a:spcBef>
                <a:spcPts val="1200"/>
              </a:spcBef>
              <a:buFont typeface="Wingdings" charset="2"/>
              <a:buChar char="v"/>
              <a:defRPr sz="2000">
                <a:solidFill>
                  <a:srgbClr val="031E2F">
                    <a:alpha val="70000"/>
                  </a:srgb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Bullet</a:t>
            </a:r>
          </a:p>
        </p:txBody>
      </p:sp>
      <p:pic>
        <p:nvPicPr>
          <p:cNvPr id="18" name="Espace réservé du contenu 3" descr="LOGO ETUC_CE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261641" y="5458088"/>
            <a:ext cx="1551054" cy="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8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9C43-A5E2-9C4F-AAE7-57FD6992754F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7C1B5-E56F-1B4A-926C-7F789993941D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99" y="1445948"/>
            <a:ext cx="6582400" cy="3268140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99" y="1445948"/>
            <a:ext cx="6582400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ND TITRE">
    <p:bg>
      <p:bgPr>
        <a:solidFill>
          <a:srgbClr val="C42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52CB-952B-F94D-9673-62485199542C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D986-7F52-9F46-BE8E-8B27D1C70EE9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33" y="1931943"/>
            <a:ext cx="5612758" cy="153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6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61600" y="2186609"/>
            <a:ext cx="6984000" cy="327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lvl="2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852CB-952B-F94D-9673-62485199542C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CD986-7F52-9F46-BE8E-8B27D1C70EE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22312" y="893242"/>
            <a:ext cx="7772400" cy="102235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rgbClr val="C4262E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722312" y="190508"/>
            <a:ext cx="7772400" cy="70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31E2F">
                    <a:alpha val="50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Espace réservé du contenu 3" descr="LOGO ETUC_CE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" b="3358"/>
          <a:stretch>
            <a:fillRect/>
          </a:stretch>
        </p:blipFill>
        <p:spPr>
          <a:xfrm>
            <a:off x="261641" y="5458088"/>
            <a:ext cx="1551054" cy="853020"/>
          </a:xfrm>
          <a:prstGeom prst="rect">
            <a:avLst/>
          </a:prstGeom>
        </p:spPr>
      </p:pic>
      <p:sp>
        <p:nvSpPr>
          <p:cNvPr id="10" name="Espace réservé du texte 2"/>
          <p:cNvSpPr txBox="1">
            <a:spLocks/>
          </p:cNvSpPr>
          <p:nvPr/>
        </p:nvSpPr>
        <p:spPr>
          <a:xfrm>
            <a:off x="874712" y="342908"/>
            <a:ext cx="7772400" cy="70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31E2F">
                    <a:alpha val="50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41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0" r:id="rId2"/>
    <p:sldLayoutId id="2147483673" r:id="rId3"/>
    <p:sldLayoutId id="214748367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031E2F"/>
          </a:solidFill>
          <a:latin typeface="+mj-lt"/>
          <a:ea typeface="+mj-ea"/>
          <a:cs typeface="+mj-cs"/>
        </a:defRPr>
      </a:lvl1pPr>
    </p:titleStyle>
    <p:bodyStyle>
      <a:lvl1pPr marL="1143000" indent="-22860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31E2F">
              <a:alpha val="90000"/>
            </a:srgb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C4262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fr-FR" sz="2200" kern="1200" dirty="0" smtClean="0">
          <a:solidFill>
            <a:srgbClr val="031E2F">
              <a:alpha val="70000"/>
            </a:srgb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C4262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31E2F">
              <a:alpha val="50000"/>
            </a:srgb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uc.org/en/document/joint-etuc-etuce-position-micro-credentials-vet-and-tertiary-education" TargetMode="External"/><Relationship Id="rId3" Type="http://schemas.openxmlformats.org/officeDocument/2006/relationships/hyperlink" Target="https://www.etuc.org/en/document/etucs-position-eu-initiative-individual-learning-accounts" TargetMode="External"/><Relationship Id="rId7" Type="http://schemas.openxmlformats.org/officeDocument/2006/relationships/hyperlink" Target="https://www.etuc.org/en/document/etuc-position-renewing-european-alliance-apprenticeship" TargetMode="External"/><Relationship Id="rId2" Type="http://schemas.openxmlformats.org/officeDocument/2006/relationships/hyperlink" Target="https://www.etuc.org/en/document/etuc-position-equipping-workers-necessary-skills-green-transi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uc.org/en/document/etuc-position-european-skills-agenda-and-future-skills-strategies" TargetMode="External"/><Relationship Id="rId5" Type="http://schemas.openxmlformats.org/officeDocument/2006/relationships/hyperlink" Target="https://www.etuc.org/en/document/etuc-position-digital-education-action-plan-2021-2027" TargetMode="External"/><Relationship Id="rId10" Type="http://schemas.openxmlformats.org/officeDocument/2006/relationships/hyperlink" Target="https://www.etuc.org/en/document/eu-priorities-education-and-training-post-2020-towards-european-right-training-all" TargetMode="External"/><Relationship Id="rId4" Type="http://schemas.openxmlformats.org/officeDocument/2006/relationships/hyperlink" Target="https://www.etuc.org/en/document/etuc-position-enhancing-validation-non-formal-and-informal-learning" TargetMode="External"/><Relationship Id="rId9" Type="http://schemas.openxmlformats.org/officeDocument/2006/relationships/hyperlink" Target="https://www.etuc.org/en/document/joint-etuc-etuce-position-european-level-graduate-tracking-system-vet-learners-an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ec.europa.eu/social/main.jsp?catId=1147&amp;langId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6.png"/><Relationship Id="rId4" Type="http://schemas.openxmlformats.org/officeDocument/2006/relationships/customXml" Target="../ink/ink1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s://year-of-skills.europa.eu/about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0.png"/><Relationship Id="rId4" Type="http://schemas.openxmlformats.org/officeDocument/2006/relationships/customXml" Target="../ink/ink4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-lex.europa.eu/legal-content/EN/TXT/PDF/?uri=CELEX:32018H0502(01)" TargetMode="External"/><Relationship Id="rId3" Type="http://schemas.openxmlformats.org/officeDocument/2006/relationships/hyperlink" Target="https://www.etuc.org/sites/default/files/publication/file/2021-11/FINAL_social_partner_recommendations.pdf" TargetMode="External"/><Relationship Id="rId7" Type="http://schemas.openxmlformats.org/officeDocument/2006/relationships/hyperlink" Target="https://www.etuc.org/en/publication/european-quality-framework-apprenticeships" TargetMode="External"/><Relationship Id="rId2" Type="http://schemas.openxmlformats.org/officeDocument/2006/relationships/hyperlink" Target="https://www.etuc.org/en/document/eu-social-partners-agreement-digitalis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tuc.org/sites/default/files/document/files/apprenticeship_joint_statement_30may.pdf" TargetMode="External"/><Relationship Id="rId5" Type="http://schemas.openxmlformats.org/officeDocument/2006/relationships/hyperlink" Target="https://www.etuc.org/en/publication/investment-education-and-training" TargetMode="External"/><Relationship Id="rId4" Type="http://schemas.openxmlformats.org/officeDocument/2006/relationships/hyperlink" Target="https://www.etuc.org/en/publication/promoting-social-partnership-employee-training-joint-recommendations-and-repor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pale.ec.europa.eu/sites/default/files/acvt_opinion_on_future_of_vet.pdf" TargetMode="External"/><Relationship Id="rId2" Type="http://schemas.openxmlformats.org/officeDocument/2006/relationships/hyperlink" Target="https://www.etuc.org/sites/default/files/publication/files/final_version_acvt_opin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ale.ec.europa.eu/system/files/2021-08/ACVT%20Opinion%20on%20ILA-adopted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59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5264F-76A5-85A2-B55B-648DED47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2" y="613843"/>
            <a:ext cx="6172200" cy="79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DAEB8-8712-5147-A1D9-20E95CEF8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6735"/>
            <a:ext cx="9144000" cy="258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r>
              <a:rPr lang="en-GB" dirty="0"/>
              <a:t>Recent ETUC Positions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F4E34-5BCB-AC00-892E-7386D2A1ED14}"/>
              </a:ext>
            </a:extLst>
          </p:cNvPr>
          <p:cNvSpPr txBox="1"/>
          <p:nvPr/>
        </p:nvSpPr>
        <p:spPr>
          <a:xfrm>
            <a:off x="526839" y="1756133"/>
            <a:ext cx="822375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2"/>
              </a:rPr>
              <a:t>ETUC Position on Equipping workers with necessary skills for the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2"/>
              </a:rPr>
              <a:t>green transition</a:t>
            </a:r>
            <a:endParaRPr lang="en-US" dirty="0">
              <a:solidFill>
                <a:srgbClr val="063B5C"/>
              </a:solidFill>
              <a:highlight>
                <a:srgbClr val="FFFF00"/>
              </a:highlight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3"/>
              </a:rPr>
              <a:t>ETUC’s position on an EU initiative on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3"/>
              </a:rPr>
              <a:t>Individual Learning Accounts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4"/>
              </a:rPr>
              <a:t>ETUC Position on enhancing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4"/>
              </a:rPr>
              <a:t>validation of non-formal and informal learning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5"/>
              </a:rPr>
              <a:t>ETUC Position on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5"/>
              </a:rPr>
              <a:t>Digital Education Action Plan 2021-2027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6"/>
              </a:rPr>
              <a:t>ETUC Position on the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6"/>
              </a:rPr>
              <a:t>European Skills Agenda and future skills strategies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7"/>
              </a:rPr>
              <a:t>ETUC Position on renewing the European Alliance for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7"/>
              </a:rPr>
              <a:t>Apprenticeship</a:t>
            </a:r>
            <a:endParaRPr lang="en-US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8"/>
              </a:rPr>
              <a:t>Joint ETUC – ETUCE Position on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8"/>
              </a:rPr>
              <a:t>Micro-credentials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8"/>
              </a:rPr>
              <a:t> in VET and tertiary education</a:t>
            </a:r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9"/>
              </a:rPr>
              <a:t>Joint ETUC – ETUCE Position on a European-level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highlight>
                  <a:srgbClr val="FFFF00"/>
                </a:highlight>
                <a:latin typeface="refrigerator-deluxe"/>
                <a:hlinkClick r:id="rId9"/>
              </a:rPr>
              <a:t>graduate tracking 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9"/>
              </a:rPr>
              <a:t>system of VET learners and tertiary education students</a:t>
            </a:r>
            <a:endParaRPr lang="en-US" b="0" i="0" u="none" strike="noStrike" dirty="0">
              <a:solidFill>
                <a:srgbClr val="063B5C"/>
              </a:solidFill>
              <a:effectLst/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10"/>
              </a:rPr>
              <a:t>EU PRIORITIES ON EDUCATION AND TRAINING POST 2020 – TOWARDS A EUROPEAN RIGHT TO TRAINING FOR ALL</a:t>
            </a:r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</p:txBody>
      </p:sp>
    </p:spTree>
    <p:extLst>
      <p:ext uri="{BB962C8B-B14F-4D97-AF65-F5344CB8AC3E}">
        <p14:creationId xmlns:p14="http://schemas.microsoft.com/office/powerpoint/2010/main" val="321251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EF4E34-5BCB-AC00-892E-7386D2A1ED14}"/>
              </a:ext>
            </a:extLst>
          </p:cNvPr>
          <p:cNvSpPr txBox="1"/>
          <p:nvPr/>
        </p:nvSpPr>
        <p:spPr>
          <a:xfrm>
            <a:off x="526839" y="1756133"/>
            <a:ext cx="82237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063B5C"/>
              </a:solidFill>
              <a:effectLst/>
              <a:latin typeface="refrigerator-deluxe"/>
            </a:endParaRPr>
          </a:p>
          <a:p>
            <a:pPr algn="l"/>
            <a:endParaRPr lang="en-US" dirty="0">
              <a:solidFill>
                <a:srgbClr val="063B5C"/>
              </a:solidFill>
              <a:latin typeface="refrigerator-deluxe"/>
            </a:endParaRP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3068D4-EED6-92EE-04DD-67B8E64E0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1" y="914351"/>
            <a:ext cx="8049590" cy="40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1" y="-69883"/>
            <a:ext cx="7772400" cy="702733"/>
          </a:xfrm>
        </p:spPr>
        <p:txBody>
          <a:bodyPr/>
          <a:lstStyle/>
          <a:p>
            <a:r>
              <a:rPr lang="en-GB" sz="2400" dirty="0">
                <a:solidFill>
                  <a:srgbClr val="C00000">
                    <a:alpha val="70000"/>
                  </a:srgbClr>
                </a:solidFill>
              </a:rPr>
              <a:t>Commission’s objectives on EYS: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224" y="632850"/>
            <a:ext cx="8361489" cy="4920162"/>
          </a:xfrm>
        </p:spPr>
        <p:txBody>
          <a:bodyPr>
            <a:noAutofit/>
          </a:bodyPr>
          <a:lstStyle/>
          <a:p>
            <a:pPr marL="0" indent="-514350" algn="just">
              <a:spcBef>
                <a:spcPts val="0"/>
              </a:spcBef>
              <a:buAutoNum type="arabicPeriod"/>
            </a:pPr>
            <a:r>
              <a:rPr lang="en-GB" sz="1800" dirty="0">
                <a:effectLst/>
                <a:ea typeface="Calibri" panose="020F0502020204030204" pitchFamily="34" charset="0"/>
              </a:rPr>
              <a:t>Promoting increased, more </a:t>
            </a:r>
            <a:r>
              <a:rPr lang="en-GB" sz="1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effective and inclusive </a:t>
            </a:r>
            <a:r>
              <a:rPr lang="en-GB" sz="18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investment </a:t>
            </a:r>
            <a:r>
              <a:rPr lang="en-GB" sz="1800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into training and upskilling</a:t>
            </a:r>
            <a:r>
              <a:rPr lang="en-GB" sz="1800" dirty="0">
                <a:effectLst/>
                <a:ea typeface="Calibri" panose="020F0502020204030204" pitchFamily="34" charset="0"/>
              </a:rPr>
              <a:t> to harness the full potential of the European current and future workforce and to support people in managing 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job-to-job transitions, active ageing</a:t>
            </a:r>
            <a:r>
              <a:rPr lang="en-GB" sz="1800" dirty="0">
                <a:effectLst/>
                <a:ea typeface="Calibri" panose="020F0502020204030204" pitchFamily="34" charset="0"/>
              </a:rPr>
              <a:t>, and benefiting from the new opportunities brought by the ongoing economic transformation.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1800" dirty="0">
                <a:effectLst/>
                <a:ea typeface="Calibri" panose="020F050202020403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800" dirty="0"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"/>
            </a:pPr>
            <a:r>
              <a:rPr lang="en-GB" sz="1800" dirty="0">
                <a:ea typeface="Calibri" panose="020F0502020204030204" pitchFamily="34" charset="0"/>
              </a:rPr>
              <a:t>128 million adults – socio-economic </a:t>
            </a:r>
            <a:r>
              <a:rPr lang="en-GB" sz="1800" dirty="0" err="1">
                <a:ea typeface="Calibri" panose="020F0502020204030204" pitchFamily="34" charset="0"/>
              </a:rPr>
              <a:t>responsability</a:t>
            </a:r>
            <a:r>
              <a:rPr lang="en-GB" sz="1800" dirty="0">
                <a:ea typeface="Calibri" panose="020F0502020204030204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"/>
            </a:pPr>
            <a:r>
              <a:rPr lang="en-GB" sz="1800" dirty="0">
                <a:ea typeface="Calibri" panose="020F0502020204030204" pitchFamily="34" charset="0"/>
              </a:rPr>
              <a:t>Individual Learning Accounts (ILA) style systems should not leave the worker alone.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"/>
            </a:pPr>
            <a:r>
              <a:rPr lang="en-GB" sz="1800" dirty="0">
                <a:ea typeface="Calibri" panose="020F0502020204030204" pitchFamily="34" charset="0"/>
              </a:rPr>
              <a:t>SP’s role in managing training funds, defining training conditions – collective agreements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"/>
            </a:pPr>
            <a:r>
              <a:rPr lang="en-GB" sz="1800" dirty="0">
                <a:ea typeface="Calibri" panose="020F0502020204030204" pitchFamily="34" charset="0"/>
              </a:rPr>
              <a:t>SP’s Digitalisation Framework Agreement: </a:t>
            </a:r>
            <a:endParaRPr lang="en-GB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1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1" y="-69883"/>
            <a:ext cx="7772400" cy="702733"/>
          </a:xfrm>
        </p:spPr>
        <p:txBody>
          <a:bodyPr/>
          <a:lstStyle/>
          <a:p>
            <a:r>
              <a:rPr lang="en-GB" sz="2400" dirty="0">
                <a:solidFill>
                  <a:srgbClr val="C00000">
                    <a:alpha val="70000"/>
                  </a:srgbClr>
                </a:solidFill>
              </a:rPr>
              <a:t>Commission’s objectives on EYS: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224" y="632850"/>
            <a:ext cx="8361489" cy="49201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RW" sz="1600" dirty="0">
              <a:effectLst/>
              <a:ea typeface="Calibri" panose="020F0502020204030204" pitchFamily="34" charset="0"/>
            </a:endParaRPr>
          </a:p>
          <a:p>
            <a:pPr marL="0" indent="-514350" algn="just">
              <a:spcBef>
                <a:spcPts val="0"/>
              </a:spcBef>
              <a:buAutoNum type="arabicPeriod" startAt="2"/>
            </a:pPr>
            <a:r>
              <a:rPr lang="en-GB" sz="1800" dirty="0">
                <a:effectLst/>
                <a:ea typeface="Calibri" panose="020F0502020204030204" pitchFamily="34" charset="0"/>
              </a:rPr>
              <a:t>Strengthening </a:t>
            </a:r>
            <a:r>
              <a:rPr lang="en-GB" sz="18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skills relevance </a:t>
            </a:r>
            <a:r>
              <a:rPr lang="en-GB" sz="1800" dirty="0">
                <a:effectLst/>
                <a:ea typeface="Calibri" panose="020F0502020204030204" pitchFamily="34" charset="0"/>
              </a:rPr>
              <a:t>by closely cooperating with </a:t>
            </a:r>
            <a:r>
              <a:rPr lang="en-GB" sz="18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social partners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, public and private employment services, companies, </a:t>
            </a:r>
            <a:r>
              <a:rPr lang="en-GB" sz="1800" dirty="0">
                <a:effectLst/>
                <a:ea typeface="Calibri" panose="020F0502020204030204" pitchFamily="34" charset="0"/>
              </a:rPr>
              <a:t>education and training providers and developing 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joined-up approaches with all branches of governments</a:t>
            </a:r>
            <a:r>
              <a:rPr lang="en-GB" sz="1800" dirty="0">
                <a:effectLst/>
                <a:ea typeface="Calibri" panose="020F0502020204030204" pitchFamily="34" charset="0"/>
              </a:rPr>
              <a:t>.</a:t>
            </a:r>
          </a:p>
          <a:p>
            <a:pPr marL="0" indent="-514350" algn="just">
              <a:spcBef>
                <a:spcPts val="0"/>
              </a:spcBef>
              <a:buAutoNum type="arabicPeriod" startAt="2"/>
            </a:pPr>
            <a:endParaRPr lang="en-GB" sz="1800" dirty="0">
              <a:ea typeface="Calibri" panose="020F0502020204030204" pitchFamily="34" charset="0"/>
            </a:endParaRPr>
          </a:p>
          <a:p>
            <a:pPr marL="0" indent="-514350" algn="just">
              <a:spcBef>
                <a:spcPts val="0"/>
              </a:spcBef>
              <a:buAutoNum type="arabicPeriod" startAt="2"/>
            </a:pPr>
            <a:endParaRPr lang="en-GB" sz="1800" dirty="0">
              <a:ea typeface="Calibri" panose="020F0502020204030204" pitchFamily="34" charset="0"/>
            </a:endParaRPr>
          </a:p>
          <a:p>
            <a:pPr marL="0" indent="-514350" algn="just">
              <a:spcBef>
                <a:spcPts val="0"/>
              </a:spcBef>
              <a:buAutoNum type="arabicPeriod" startAt="2"/>
            </a:pPr>
            <a:endParaRPr lang="en-GB" sz="1800" dirty="0">
              <a:ea typeface="Calibri" panose="020F0502020204030204" pitchFamily="34" charset="0"/>
            </a:endParaRPr>
          </a:p>
          <a:p>
            <a:pPr marL="0" indent="-514350" algn="just">
              <a:spcBef>
                <a:spcPts val="0"/>
              </a:spcBef>
              <a:buFont typeface="Wingdings" panose="05000000000000000000" pitchFamily="2" charset="2"/>
              <a:buChar char=""/>
            </a:pPr>
            <a:r>
              <a:rPr lang="en-GB" sz="1800" dirty="0">
                <a:effectLst/>
                <a:ea typeface="Calibri" panose="020F0502020204030204" pitchFamily="34" charset="0"/>
              </a:rPr>
              <a:t>Skills strategies should link to economic, environmental,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digitalisaiton</a:t>
            </a:r>
            <a:r>
              <a:rPr lang="en-GB" sz="1800" dirty="0">
                <a:effectLst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ea typeface="Calibri" panose="020F0502020204030204" pitchFamily="34" charset="0"/>
              </a:rPr>
              <a:t>startegies</a:t>
            </a:r>
            <a:endParaRPr lang="en-GB" sz="1800" dirty="0">
              <a:effectLst/>
              <a:ea typeface="Calibri" panose="020F0502020204030204" pitchFamily="34" charset="0"/>
            </a:endParaRPr>
          </a:p>
          <a:p>
            <a:pPr marL="0" indent="-514350" algn="just">
              <a:spcBef>
                <a:spcPts val="0"/>
              </a:spcBef>
              <a:buFont typeface="Wingdings" panose="05000000000000000000" pitchFamily="2" charset="2"/>
              <a:buChar char=""/>
            </a:pPr>
            <a:r>
              <a:rPr lang="en-GB" sz="1800" dirty="0">
                <a:effectLst/>
                <a:ea typeface="Calibri" panose="020F0502020204030204" pitchFamily="34" charset="0"/>
              </a:rPr>
              <a:t>Social dialogue is essential: skills forecasting, updating occupational profiles</a:t>
            </a:r>
          </a:p>
          <a:p>
            <a:pPr marL="0" indent="-514350" algn="just">
              <a:spcBef>
                <a:spcPts val="0"/>
              </a:spcBef>
              <a:buFont typeface="Wingdings" panose="05000000000000000000" pitchFamily="2" charset="2"/>
              <a:buChar char=""/>
            </a:pPr>
            <a:r>
              <a:rPr lang="en-GB" sz="1800" dirty="0">
                <a:ea typeface="Calibri" panose="020F0502020204030204" pitchFamily="34" charset="0"/>
              </a:rPr>
              <a:t>Important of qualifications </a:t>
            </a:r>
          </a:p>
          <a:p>
            <a:pPr marL="0" indent="-514350" algn="just">
              <a:spcBef>
                <a:spcPts val="0"/>
              </a:spcBef>
              <a:buFont typeface="Wingdings" panose="05000000000000000000" pitchFamily="2" charset="2"/>
              <a:buChar char=""/>
            </a:pPr>
            <a:endParaRPr lang="en-GB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RW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83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1" y="-69883"/>
            <a:ext cx="7772400" cy="702733"/>
          </a:xfrm>
        </p:spPr>
        <p:txBody>
          <a:bodyPr/>
          <a:lstStyle/>
          <a:p>
            <a:r>
              <a:rPr lang="en-GB" sz="2400" dirty="0">
                <a:solidFill>
                  <a:srgbClr val="C00000">
                    <a:alpha val="70000"/>
                  </a:srgbClr>
                </a:solidFill>
              </a:rPr>
              <a:t>Commission’s objectives on EYS: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224" y="632850"/>
            <a:ext cx="8361489" cy="49201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RW" sz="1600" dirty="0">
              <a:effectLst/>
              <a:ea typeface="Calibri" panose="020F0502020204030204" pitchFamily="34" charset="0"/>
            </a:endParaRPr>
          </a:p>
          <a:p>
            <a:pPr marL="0" indent="-514350" algn="just">
              <a:spcBef>
                <a:spcPts val="0"/>
              </a:spcBef>
              <a:buAutoNum type="arabicPeriod" startAt="3"/>
            </a:pPr>
            <a:r>
              <a:rPr lang="en-GB" dirty="0">
                <a:effectLst/>
                <a:ea typeface="Calibri" panose="020F0502020204030204" pitchFamily="34" charset="0"/>
              </a:rPr>
              <a:t>Matching </a:t>
            </a:r>
            <a:r>
              <a:rPr lang="en-GB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people’s aspirations and skills-set with labour market opportunities </a:t>
            </a:r>
            <a:r>
              <a:rPr lang="en-GB" dirty="0">
                <a:effectLst/>
                <a:ea typeface="Calibri" panose="020F0502020204030204" pitchFamily="34" charset="0"/>
              </a:rPr>
              <a:t>especially those offered by the </a:t>
            </a:r>
            <a:r>
              <a:rPr lang="en-GB" b="1" dirty="0">
                <a:effectLst/>
                <a:ea typeface="Calibri" panose="020F0502020204030204" pitchFamily="34" charset="0"/>
              </a:rPr>
              <a:t>green and digital transitions </a:t>
            </a:r>
            <a:r>
              <a:rPr lang="en-GB" dirty="0">
                <a:effectLst/>
                <a:ea typeface="Calibri" panose="020F0502020204030204" pitchFamily="34" charset="0"/>
              </a:rPr>
              <a:t>and the core sectors in need of recovery from the pandemic. A special focus will be given to </a:t>
            </a:r>
            <a:r>
              <a:rPr lang="en-GB" b="1" dirty="0">
                <a:effectLst/>
                <a:ea typeface="Calibri" panose="020F0502020204030204" pitchFamily="34" charset="0"/>
              </a:rPr>
              <a:t>activate more people for the labour market, in particular women and young people </a:t>
            </a:r>
            <a:r>
              <a:rPr lang="en-GB" dirty="0">
                <a:effectLst/>
                <a:ea typeface="Calibri" panose="020F0502020204030204" pitchFamily="34" charset="0"/>
              </a:rPr>
              <a:t>especially those not in education, employment or training (</a:t>
            </a:r>
            <a:r>
              <a:rPr lang="en-GB" b="1" dirty="0">
                <a:effectLst/>
                <a:ea typeface="Calibri" panose="020F0502020204030204" pitchFamily="34" charset="0"/>
              </a:rPr>
              <a:t>NEETs</a:t>
            </a:r>
            <a:r>
              <a:rPr lang="en-GB" dirty="0">
                <a:effectLst/>
                <a:ea typeface="Calibri" panose="020F0502020204030204" pitchFamily="34" charset="0"/>
              </a:rPr>
              <a:t>).</a:t>
            </a:r>
          </a:p>
          <a:p>
            <a:pPr marL="0" indent="-514350" algn="just">
              <a:spcBef>
                <a:spcPts val="0"/>
              </a:spcBef>
              <a:buAutoNum type="arabicPeriod" startAt="3"/>
            </a:pPr>
            <a:endParaRPr lang="en-GB" dirty="0"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</a:rPr>
              <a:t>Trainings should lead to quality jobs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</a:rPr>
              <a:t>Workers need involvement in defining skills needs – inclusion of all types of workers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</a:rPr>
              <a:t>Workers need support to access trainings - guidance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</a:rPr>
              <a:t>Re-divert the focus from “talents”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1600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"/>
            </a:pPr>
            <a:endParaRPr lang="en-RW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3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1" y="-69883"/>
            <a:ext cx="7772400" cy="702733"/>
          </a:xfrm>
        </p:spPr>
        <p:txBody>
          <a:bodyPr/>
          <a:lstStyle/>
          <a:p>
            <a:r>
              <a:rPr lang="en-GB" sz="2400" dirty="0">
                <a:solidFill>
                  <a:srgbClr val="C00000">
                    <a:alpha val="70000"/>
                  </a:srgbClr>
                </a:solidFill>
              </a:rPr>
              <a:t>Commission’s objectives on EYS: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224" y="632850"/>
            <a:ext cx="8361489" cy="49201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RW" dirty="0">
              <a:effectLst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AutoNum type="arabicPeriod" startAt="4"/>
            </a:pPr>
            <a:r>
              <a:rPr lang="en-GB" b="1" dirty="0">
                <a:effectLst/>
                <a:ea typeface="Calibri" panose="020F0502020204030204" pitchFamily="34" charset="0"/>
              </a:rPr>
              <a:t>Attracting people from third countries with the skills needed by the Union</a:t>
            </a:r>
            <a:r>
              <a:rPr lang="en-GB" dirty="0">
                <a:effectLst/>
                <a:ea typeface="Calibri" panose="020F0502020204030204" pitchFamily="34" charset="0"/>
              </a:rPr>
              <a:t>, including by strengthening learning opportunities and mobility, and by facilitating the recognition of qualifications.</a:t>
            </a:r>
          </a:p>
          <a:p>
            <a:pPr algn="just">
              <a:spcBef>
                <a:spcPts val="0"/>
              </a:spcBef>
              <a:buAutoNum type="arabicPeriod" startAt="4"/>
            </a:pPr>
            <a:endParaRPr lang="en-GB" dirty="0"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AutoNum type="arabicPeriod" startAt="4"/>
            </a:pPr>
            <a:endParaRPr lang="en-GB" dirty="0"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dirty="0"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effectLst/>
                <a:ea typeface="Calibri" panose="020F0502020204030204" pitchFamily="34" charset="0"/>
              </a:rPr>
              <a:t>No to brain drain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</a:rPr>
              <a:t>Access to all migrants and refugees to fair labour market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ea typeface="Calibri" panose="020F0502020204030204" pitchFamily="34" charset="0"/>
              </a:rPr>
              <a:t>Labour shortages vs skills shortages – is this a good solution? </a:t>
            </a:r>
            <a:endParaRPr lang="en-RW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1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1" y="-69883"/>
            <a:ext cx="7772400" cy="702733"/>
          </a:xfrm>
        </p:spPr>
        <p:txBody>
          <a:bodyPr/>
          <a:lstStyle/>
          <a:p>
            <a:r>
              <a:rPr lang="en-GB" sz="2400" dirty="0">
                <a:solidFill>
                  <a:srgbClr val="C00000">
                    <a:alpha val="70000"/>
                  </a:srgbClr>
                </a:solidFill>
              </a:rPr>
              <a:t>Commission’s objectives on EYS: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224" y="632850"/>
            <a:ext cx="8361489" cy="492016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effectLst/>
                <a:ea typeface="Calibri" panose="020F0502020204030204" pitchFamily="34" charset="0"/>
              </a:rPr>
              <a:t>Apprenticeship: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effectLst/>
                <a:ea typeface="Calibri" panose="020F0502020204030204" pitchFamily="34" charset="0"/>
              </a:rPr>
              <a:t>10</a:t>
            </a:r>
            <a:r>
              <a:rPr lang="en-US" sz="1600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US" sz="1600" dirty="0">
                <a:effectLst/>
                <a:ea typeface="Calibri" panose="020F0502020204030204" pitchFamily="34" charset="0"/>
              </a:rPr>
              <a:t> year of </a:t>
            </a:r>
            <a:r>
              <a:rPr lang="en-US" sz="1600" dirty="0">
                <a:effectLst/>
                <a:ea typeface="Calibri" panose="020F0502020204030204" pitchFamily="34" charset="0"/>
                <a:hlinkClick r:id="rId2"/>
              </a:rPr>
              <a:t>European Alliance for Apprenticeship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ea typeface="Calibri" panose="020F0502020204030204" pitchFamily="34" charset="0"/>
              </a:rPr>
              <a:t>5</a:t>
            </a:r>
            <a:r>
              <a:rPr lang="en-US" sz="1600" baseline="30000" dirty="0">
                <a:ea typeface="Calibri" panose="020F0502020204030204" pitchFamily="34" charset="0"/>
              </a:rPr>
              <a:t>th</a:t>
            </a:r>
            <a:r>
              <a:rPr lang="en-US" sz="1600" dirty="0">
                <a:ea typeface="Calibri" panose="020F0502020204030204" pitchFamily="34" charset="0"/>
              </a:rPr>
              <a:t> year of European Quality Framework for Apprenticeship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6BDD2-AC18-E14D-FAA4-C67FECF6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29" y="1712240"/>
            <a:ext cx="5592827" cy="47581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FD3A10-ADE6-BC64-A873-2835663D5EDA}"/>
                  </a:ext>
                </a:extLst>
              </p14:cNvPr>
              <p14:cNvContentPartPr/>
              <p14:nvPr/>
            </p14:nvContentPartPr>
            <p14:xfrm>
              <a:off x="1695097" y="5413527"/>
              <a:ext cx="895680" cy="32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FD3A10-ADE6-BC64-A873-2835663D5E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41457" y="5305887"/>
                <a:ext cx="10033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30FBE8C-D0F1-1481-20B5-CE92BB3DD82A}"/>
                  </a:ext>
                </a:extLst>
              </p14:cNvPr>
              <p14:cNvContentPartPr/>
              <p14:nvPr/>
            </p14:nvContentPartPr>
            <p14:xfrm>
              <a:off x="3076057" y="6261327"/>
              <a:ext cx="1005840" cy="67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30FBE8C-D0F1-1481-20B5-CE92BB3DD8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2417" y="6153327"/>
                <a:ext cx="1113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77A71A-1EA7-8303-3005-C7694475982C}"/>
                  </a:ext>
                </a:extLst>
              </p14:cNvPr>
              <p14:cNvContentPartPr/>
              <p14:nvPr/>
            </p14:nvContentPartPr>
            <p14:xfrm>
              <a:off x="1665217" y="5134527"/>
              <a:ext cx="889920" cy="43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77A71A-1EA7-8303-3005-C769447598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1217" y="5026527"/>
                <a:ext cx="997560" cy="25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856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651" y="-69883"/>
            <a:ext cx="7772400" cy="702733"/>
          </a:xfrm>
        </p:spPr>
        <p:txBody>
          <a:bodyPr/>
          <a:lstStyle/>
          <a:p>
            <a:r>
              <a:rPr lang="en-GB" sz="2400" dirty="0">
                <a:solidFill>
                  <a:srgbClr val="C00000">
                    <a:alpha val="70000"/>
                  </a:srgbClr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224" y="632849"/>
            <a:ext cx="8411269" cy="604045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400">
                <a:hlinkClick r:id="rId2"/>
              </a:rPr>
              <a:t>About (europa.eu)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61A72-8F2D-9B2A-3819-0C278BCB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" y="632848"/>
            <a:ext cx="7837656" cy="5567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F83D9A-4785-533B-BB01-987DB0EF31E2}"/>
                  </a:ext>
                </a:extLst>
              </p14:cNvPr>
              <p14:cNvContentPartPr/>
              <p14:nvPr/>
            </p14:nvContentPartPr>
            <p14:xfrm>
              <a:off x="235657" y="756207"/>
              <a:ext cx="2724840" cy="73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F83D9A-4785-533B-BB01-987DB0EF31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017" y="648567"/>
                <a:ext cx="28324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F0515F-A4FE-7613-5ED3-A15CE7136999}"/>
                  </a:ext>
                </a:extLst>
              </p14:cNvPr>
              <p14:cNvContentPartPr/>
              <p14:nvPr/>
            </p14:nvContentPartPr>
            <p14:xfrm>
              <a:off x="4735297" y="4571847"/>
              <a:ext cx="847440" cy="979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F0515F-A4FE-7613-5ED3-A15CE71369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1297" y="4464207"/>
                <a:ext cx="9550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8600856-DB95-E995-2812-78D50C37EC76}"/>
                  </a:ext>
                </a:extLst>
              </p14:cNvPr>
              <p14:cNvContentPartPr/>
              <p14:nvPr/>
            </p14:nvContentPartPr>
            <p14:xfrm>
              <a:off x="272377" y="4819887"/>
              <a:ext cx="1985760" cy="48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8600856-DB95-E995-2812-78D50C37EC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377" y="4711887"/>
                <a:ext cx="2093400" cy="2638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D0591F-E759-4952-1436-3DE770E27C6B}"/>
              </a:ext>
            </a:extLst>
          </p:cNvPr>
          <p:cNvSpPr txBox="1"/>
          <p:nvPr/>
        </p:nvSpPr>
        <p:spPr>
          <a:xfrm>
            <a:off x="5044339" y="5680930"/>
            <a:ext cx="2940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About (europa.eu)</a:t>
            </a:r>
            <a:endParaRPr lang="en-RW" dirty="0"/>
          </a:p>
        </p:txBody>
      </p:sp>
    </p:spTree>
    <p:extLst>
      <p:ext uri="{BB962C8B-B14F-4D97-AF65-F5344CB8AC3E}">
        <p14:creationId xmlns:p14="http://schemas.microsoft.com/office/powerpoint/2010/main" val="28322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FFE42-BB2D-63BA-98C6-9A9E36C2E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04" y="424267"/>
            <a:ext cx="6106393" cy="60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7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2400" dirty="0">
                <a:solidFill>
                  <a:srgbClr val="C00000"/>
                </a:solidFill>
              </a:rPr>
            </a:b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872836" y="1496291"/>
            <a:ext cx="7330931" cy="3777817"/>
          </a:xfrm>
        </p:spPr>
        <p:txBody>
          <a:bodyPr>
            <a:noAutofit/>
          </a:bodyPr>
          <a:lstStyle/>
          <a:p>
            <a:endParaRPr lang="en-GB" sz="2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00000">
                    <a:alpha val="70000"/>
                  </a:srgbClr>
                </a:solidFill>
              </a:rPr>
              <a:t>ETUC’s priorities on VET and skills</a:t>
            </a:r>
          </a:p>
          <a:p>
            <a:pPr marL="0" indent="0" algn="ctr">
              <a:buNone/>
            </a:pPr>
            <a:endParaRPr lang="en-US" sz="4000" dirty="0">
              <a:solidFill>
                <a:srgbClr val="C00000">
                  <a:alpha val="70000"/>
                </a:srgb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C00000">
                    <a:alpha val="70000"/>
                  </a:srgbClr>
                </a:solidFill>
              </a:rPr>
              <a:t>Agnes Roman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C00000">
                    <a:alpha val="70000"/>
                  </a:srgbClr>
                </a:solidFill>
              </a:rPr>
              <a:t>Advisor / ETUC</a:t>
            </a:r>
            <a:endParaRPr lang="en-GB" sz="1800" dirty="0">
              <a:solidFill>
                <a:srgbClr val="C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4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6B16A-F208-CB73-E8FF-DAD6B9B88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195"/>
            <a:ext cx="9144000" cy="40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9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E72C7-58CD-47BF-0573-3CBF288F7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5" y="1020510"/>
            <a:ext cx="8623050" cy="45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0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Recent joint work with the employers on employee training, apprenticeship, adult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fr-FR" b="0" i="0" dirty="0">
                <a:solidFill>
                  <a:srgbClr val="333333"/>
                </a:solidFill>
                <a:effectLst/>
                <a:hlinkClick r:id="rId2"/>
              </a:rPr>
              <a:t>EU Social </a:t>
            </a:r>
            <a:r>
              <a:rPr lang="fr-FR" b="0" i="0" dirty="0" err="1">
                <a:solidFill>
                  <a:srgbClr val="333333"/>
                </a:solidFill>
                <a:effectLst/>
                <a:hlinkClick r:id="rId2"/>
              </a:rPr>
              <a:t>Partners</a:t>
            </a:r>
            <a:r>
              <a:rPr lang="fr-FR" b="0" i="0" dirty="0">
                <a:solidFill>
                  <a:srgbClr val="333333"/>
                </a:solidFill>
                <a:effectLst/>
                <a:hlinkClick r:id="rId2"/>
              </a:rPr>
              <a:t> agreement on digitalisation </a:t>
            </a:r>
            <a:r>
              <a:rPr lang="fr-FR" b="0" i="0" dirty="0">
                <a:solidFill>
                  <a:srgbClr val="333333"/>
                </a:solidFill>
                <a:effectLst/>
              </a:rPr>
              <a:t>(2020)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Social partner recommendations on skills, innovation, provision of and access to training </a:t>
            </a:r>
            <a:r>
              <a:rPr lang="en-US" dirty="0"/>
              <a:t>(2022)</a:t>
            </a:r>
            <a:endParaRPr lang="en-US" b="0" i="0" u="none" strike="noStrike" dirty="0">
              <a:solidFill>
                <a:srgbClr val="063B5C"/>
              </a:solidFill>
              <a:effectLst/>
              <a:latin typeface="refrigerator-deluxe"/>
              <a:hlinkClick r:id="rId4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4"/>
              </a:rPr>
              <a:t>Promoting Social Partnership in Employee Training - Joint Recommendations and Report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</a:rPr>
              <a:t> (2020)</a:t>
            </a:r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  <a:hlinkClick r:id="rId5"/>
              </a:rPr>
              <a:t>Investment in Education and Training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</a:rPr>
              <a:t> (2017)</a:t>
            </a:r>
          </a:p>
          <a:p>
            <a:r>
              <a:rPr lang="en-US" b="0" i="0" u="none" strike="noStrike" dirty="0">
                <a:solidFill>
                  <a:srgbClr val="C4262E"/>
                </a:solidFill>
                <a:effectLst/>
                <a:latin typeface="jaf-facitweb"/>
                <a:hlinkClick r:id="rId6" tooltip="apprenticeship_joint_statement_30may.pdf"/>
              </a:rPr>
              <a:t>Towards a shared vision of apprenticeships - Joint statement of the European social partners</a:t>
            </a:r>
            <a:r>
              <a:rPr lang="en-US" b="0" i="0" u="none" strike="noStrike" dirty="0">
                <a:solidFill>
                  <a:srgbClr val="C4262E"/>
                </a:solidFill>
                <a:effectLst/>
                <a:latin typeface="jaf-facitweb"/>
              </a:rPr>
              <a:t> 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jaf-facitweb"/>
              </a:rPr>
              <a:t>(2016) based on ETUC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jaf-facitweb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’s </a:t>
            </a:r>
            <a:r>
              <a:rPr lang="en-US" b="0" i="0" u="none" strike="noStrike" dirty="0">
                <a:solidFill>
                  <a:srgbClr val="0000FF"/>
                </a:solidFill>
                <a:effectLst/>
                <a:latin typeface="refrigerator-delux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European Quality Framework for Apprenticeships</a:t>
            </a:r>
            <a:r>
              <a:rPr lang="en-US" b="0" i="0" u="none" strike="noStrike" dirty="0">
                <a:solidFill>
                  <a:srgbClr val="063B5C"/>
                </a:solidFill>
                <a:effectLst/>
                <a:latin typeface="refrigerator-deluxe"/>
              </a:rPr>
              <a:t> (2016), leading to </a:t>
            </a:r>
            <a:r>
              <a:rPr lang="en-US" dirty="0"/>
              <a:t>COUNCIL RECOMMENDATION of 15 March 2018 on a </a:t>
            </a:r>
            <a:r>
              <a:rPr lang="en-US" dirty="0">
                <a:hlinkClick r:id="rId8"/>
              </a:rPr>
              <a:t>European Framework for Quality and Effective Apprenticeships </a:t>
            </a:r>
            <a:r>
              <a:rPr lang="en-US" dirty="0"/>
              <a:t>(2018)</a:t>
            </a:r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r>
              <a:rPr lang="en-GB" dirty="0"/>
              <a:t>Tripartite agreements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Opinion of the Advisory Committee of Vocational Education and Training (ACVT) addressed to the European Commission on </a:t>
            </a:r>
            <a:r>
              <a:rPr lang="en-US" dirty="0">
                <a:hlinkClick r:id="rId2"/>
              </a:rPr>
              <a:t>A Shared Vision for Quality and Effective Apprenticeships and Work-based Learning </a:t>
            </a:r>
            <a:r>
              <a:rPr lang="en-US" dirty="0"/>
              <a:t>2016</a:t>
            </a:r>
          </a:p>
          <a:p>
            <a:r>
              <a:rPr lang="en-US" dirty="0"/>
              <a:t>ACVT Opinion on </a:t>
            </a:r>
            <a:r>
              <a:rPr lang="en-US" dirty="0">
                <a:hlinkClick r:id="rId3"/>
              </a:rPr>
              <a:t>THE FUTURE OF VOCATIONAL EDUCATION AND TRAINING POST 2020</a:t>
            </a:r>
            <a:r>
              <a:rPr lang="en-US" dirty="0"/>
              <a:t>, 2018</a:t>
            </a:r>
          </a:p>
          <a:p>
            <a:r>
              <a:rPr lang="en-US" dirty="0"/>
              <a:t>ACVT Opinion on Opinion on an </a:t>
            </a:r>
            <a:r>
              <a:rPr lang="en-US" dirty="0">
                <a:hlinkClick r:id="rId4"/>
              </a:rPr>
              <a:t>EU initiative on ILAs and strengthening training provision in Europe</a:t>
            </a:r>
            <a:r>
              <a:rPr lang="en-US" dirty="0"/>
              <a:t>, 2021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refrigerator-delux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8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ETUC 15th Congress - Together for a fair deal for workers</a:t>
            </a:r>
          </a:p>
          <a:p>
            <a:r>
              <a:rPr lang="en-US" dirty="0"/>
              <a:t>Berlin - 23-26/05/23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81771-2704-3A69-5AC5-E94A94EAC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822"/>
            <a:ext cx="9144000" cy="28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3C547-5196-CC82-D459-20B00626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9" y="632112"/>
            <a:ext cx="4003105" cy="3443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7BF3F7-C71A-C366-72D6-C4BE75E4A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16" y="2603468"/>
            <a:ext cx="3772959" cy="33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09B17-C221-FE99-4E93-A5447DD8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32" y="442061"/>
            <a:ext cx="6399135" cy="60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5264F-76A5-85A2-B55B-648DED47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2" y="613843"/>
            <a:ext cx="6172200" cy="79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590B7-A10C-8549-D885-F3670BAA1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6355"/>
            <a:ext cx="9144000" cy="24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6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5264F-76A5-85A2-B55B-648DED47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2" y="613843"/>
            <a:ext cx="6172200" cy="79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B8C57-B0D1-835E-76A9-2D71FB10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2231"/>
            <a:ext cx="9144000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9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5264F-76A5-85A2-B55B-648DED47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2" y="613843"/>
            <a:ext cx="6172200" cy="79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0B5EA-1B26-1926-7D1B-71252173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1392"/>
            <a:ext cx="9144000" cy="37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4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EC2-245E-4E86-9E71-EA4C6165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893243"/>
            <a:ext cx="8537944" cy="10223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52F5-C1CE-4E1C-868A-2221E100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423" y="571578"/>
            <a:ext cx="7772400" cy="70273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C037D-8F66-463A-9152-CAA2820C7E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7283" y="1655379"/>
            <a:ext cx="7657430" cy="3974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5264F-76A5-85A2-B55B-648DED471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2" y="613843"/>
            <a:ext cx="6172200" cy="79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342B3F-9A06-37AF-090C-25938890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0329"/>
            <a:ext cx="9144000" cy="2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205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5A79674-43E6-493A-BAAB-33424AD4A5D8}" vid="{5F1E28BC-DE53-4D6E-8C01-B1828503EE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9B13FE03F8FB42BCF439C9994268B5" ma:contentTypeVersion="849" ma:contentTypeDescription="Create a new document." ma:contentTypeScope="" ma:versionID="f75948c10a029aab36f702a9835501fc">
  <xsd:schema xmlns:xsd="http://www.w3.org/2001/XMLSchema" xmlns:xs="http://www.w3.org/2001/XMLSchema" xmlns:p="http://schemas.microsoft.com/office/2006/metadata/properties" xmlns:ns1="http://schemas.microsoft.com/sharepoint/v3" xmlns:ns2="bac0eef4-67a8-400f-9544-a40f4603ec58" xmlns:ns3="8cbbac7d-e729-41ac-bc8b-a22019b6a9b0" targetNamespace="http://schemas.microsoft.com/office/2006/metadata/properties" ma:root="true" ma:fieldsID="1ca7cf880b343a7d7a8008bd1200113c" ns1:_="" ns2:_="" ns3:_="">
    <xsd:import namespace="http://schemas.microsoft.com/sharepoint/v3"/>
    <xsd:import namespace="bac0eef4-67a8-400f-9544-a40f4603ec58"/>
    <xsd:import namespace="8cbbac7d-e729-41ac-bc8b-a22019b6a9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0eef4-67a8-400f-9544-a40f4603ec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hidden="true" ma:list="{9a853085-b21c-4e8a-b259-c0f1cffbf291}" ma:internalName="TaxCatchAll" ma:showField="CatchAllData" ma:web="bac0eef4-67a8-400f-9544-a40f4603ec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bac7d-e729-41ac-bc8b-a22019b6a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5bf8217-bc77-412a-a2eb-8f8d8ed9ee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B6A33BB77A54E92E3823646F225E4" ma:contentTypeVersion="16" ma:contentTypeDescription="Create a new document." ma:contentTypeScope="" ma:versionID="71e1f803c3bd258554496f1eca1aad44">
  <xsd:schema xmlns:xsd="http://www.w3.org/2001/XMLSchema" xmlns:xs="http://www.w3.org/2001/XMLSchema" xmlns:p="http://schemas.microsoft.com/office/2006/metadata/properties" xmlns:ns2="215ae64b-f5f3-46e9-adb1-d7bc5959e96e" xmlns:ns3="de369460-46b7-4eac-9b11-7bdbe9b8bc8d" targetNamespace="http://schemas.microsoft.com/office/2006/metadata/properties" ma:root="true" ma:fieldsID="324468704e3661e2e6db2fad42129063" ns2:_="" ns3:_="">
    <xsd:import namespace="215ae64b-f5f3-46e9-adb1-d7bc5959e96e"/>
    <xsd:import namespace="de369460-46b7-4eac-9b11-7bdbe9b8bc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ae64b-f5f3-46e9-adb1-d7bc5959e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f3c9f3-d201-4dca-99b0-0637f620f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9460-46b7-4eac-9b11-7bdbe9b8b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71c704-f906-4409-b5b6-20f42f2e37f2}" ma:internalName="TaxCatchAll" ma:showField="CatchAllData" ma:web="de369460-46b7-4eac-9b11-7bdbe9b8b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5ae64b-f5f3-46e9-adb1-d7bc5959e96e">
      <Terms xmlns="http://schemas.microsoft.com/office/infopath/2007/PartnerControls"/>
    </lcf76f155ced4ddcb4097134ff3c332f>
    <TaxCatchAll xmlns="de369460-46b7-4eac-9b11-7bdbe9b8bc8d" xsi:nil="true"/>
  </documentManagement>
</p:properties>
</file>

<file path=customXml/itemProps1.xml><?xml version="1.0" encoding="utf-8"?>
<ds:datastoreItem xmlns:ds="http://schemas.openxmlformats.org/officeDocument/2006/customXml" ds:itemID="{B5797119-9E41-4B9D-B965-FD2D31EB4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c0eef4-67a8-400f-9544-a40f4603ec58"/>
    <ds:schemaRef ds:uri="8cbbac7d-e729-41ac-bc8b-a22019b6a9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86F7D-F677-4A52-86A1-30B149DEC1C7}"/>
</file>

<file path=customXml/itemProps3.xml><?xml version="1.0" encoding="utf-8"?>
<ds:datastoreItem xmlns:ds="http://schemas.openxmlformats.org/officeDocument/2006/customXml" ds:itemID="{03DCBF81-5CE2-4EC2-8898-BC707478032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7580808-448B-49C1-9B8C-260D79B6E779}">
  <ds:schemaRefs>
    <ds:schemaRef ds:uri="http://schemas.microsoft.com/office/2006/metadata/properties"/>
    <ds:schemaRef ds:uri="http://schemas.microsoft.com/office/infopath/2007/PartnerControls"/>
    <ds:schemaRef ds:uri="bac0eef4-67a8-400f-9544-a40f4603ec58"/>
    <ds:schemaRef ds:uri="http://schemas.microsoft.com/sharepoint/v3"/>
    <ds:schemaRef ds:uri="8cbbac7d-e729-41ac-bc8b-a22019b6a9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687</Words>
  <Application>Microsoft Office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jaf-facitweb</vt:lpstr>
      <vt:lpstr>refrigerator-deluxe</vt:lpstr>
      <vt:lpstr>Wingdings</vt:lpstr>
      <vt:lpstr>blank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ETUH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ROMAN, Agnes</dc:creator>
  <cp:keywords>ETUC</cp:keywords>
  <cp:lastModifiedBy>Agnes Roman</cp:lastModifiedBy>
  <cp:revision>137</cp:revision>
  <cp:lastPrinted>2019-04-10T06:35:53Z</cp:lastPrinted>
  <dcterms:created xsi:type="dcterms:W3CDTF">2016-02-22T15:42:37Z</dcterms:created>
  <dcterms:modified xsi:type="dcterms:W3CDTF">2023-06-19T08:24:39Z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0x010100D19B13FE03F8FB42BCF439C9994268B5</vt:lpwstr>
  </property>
  <property fmtid="{D5CDD505-2E9C-101B-9397-08002B2CF9AE}" pid="3" name="_dlc_DocIdItemGuid">
    <vt:lpwstr>2c01ab5d-61ca-4cfa-a38f-8d4fc1883abc</vt:lpwstr>
  </property>
  <property fmtid="{D5CDD505-2E9C-101B-9397-08002B2CF9AE}" pid="4" name="AuthorIds_UIVersion_1536">
    <vt:lpwstr>270</vt:lpwstr>
  </property>
  <property fmtid="{D5CDD505-2E9C-101B-9397-08002B2CF9AE}" pid="5" name="MediaServiceImageTags">
    <vt:lpwstr/>
  </property>
</Properties>
</file>