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5" r:id="rId6"/>
    <p:sldId id="267" r:id="rId7"/>
    <p:sldId id="306" r:id="rId8"/>
    <p:sldId id="303" r:id="rId9"/>
    <p:sldId id="271" r:id="rId10"/>
    <p:sldId id="294" r:id="rId11"/>
    <p:sldId id="295" r:id="rId12"/>
    <p:sldId id="296" r:id="rId13"/>
    <p:sldId id="297" r:id="rId14"/>
    <p:sldId id="298" r:id="rId15"/>
    <p:sldId id="299" r:id="rId16"/>
    <p:sldId id="300" r:id="rId17"/>
    <p:sldId id="301" r:id="rId18"/>
    <p:sldId id="302" r:id="rId19"/>
    <p:sldId id="264"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F48"/>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7" autoAdjust="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io De la Parra" userId="9beeef2d-ab5a-4d99-8898-f940376523ff" providerId="ADAL" clId="{A00E59AE-F238-429D-8463-826735EAE7D8}"/>
    <pc:docChg chg="modSld">
      <pc:chgData name="Sergio De la Parra" userId="9beeef2d-ab5a-4d99-8898-f940376523ff" providerId="ADAL" clId="{A00E59AE-F238-429D-8463-826735EAE7D8}" dt="2024-03-19T21:42:51.671" v="1" actId="20577"/>
      <pc:docMkLst>
        <pc:docMk/>
      </pc:docMkLst>
      <pc:sldChg chg="modSp mod">
        <pc:chgData name="Sergio De la Parra" userId="9beeef2d-ab5a-4d99-8898-f940376523ff" providerId="ADAL" clId="{A00E59AE-F238-429D-8463-826735EAE7D8}" dt="2024-03-19T21:42:51.671" v="1" actId="20577"/>
        <pc:sldMkLst>
          <pc:docMk/>
          <pc:sldMk cId="32952922" sldId="298"/>
        </pc:sldMkLst>
        <pc:spChg chg="mod">
          <ac:chgData name="Sergio De la Parra" userId="9beeef2d-ab5a-4d99-8898-f940376523ff" providerId="ADAL" clId="{A00E59AE-F238-429D-8463-826735EAE7D8}" dt="2024-03-19T21:42:51.671" v="1" actId="20577"/>
          <ac:spMkLst>
            <pc:docMk/>
            <pc:sldMk cId="32952922" sldId="298"/>
            <ac:spMk id="9" creationId="{6337CEEA-07D2-8870-B100-A5EFD10444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A23EAD-F2A5-4D60-97CF-05A2C3EB3EBD}" type="datetimeFigureOut">
              <a:rPr lang="it-IT" smtClean="0"/>
              <a:t>19/03/2024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DBE629-9C4F-40F6-83D0-B3CE9ECE0340}" type="slidenum">
              <a:rPr lang="it-IT" smtClean="0"/>
              <a:t>‹N°›</a:t>
            </a:fld>
            <a:endParaRPr lang="it-IT"/>
          </a:p>
        </p:txBody>
      </p:sp>
    </p:spTree>
    <p:extLst>
      <p:ext uri="{BB962C8B-B14F-4D97-AF65-F5344CB8AC3E}">
        <p14:creationId xmlns:p14="http://schemas.microsoft.com/office/powerpoint/2010/main" val="3119745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dapt.i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dapt.it/"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dapt.it/" TargetMode="External"/><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witter.com/adaptland"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ADAPT_16_9_prima_pagina">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990F4820-D1BB-420A-BF67-5F1B000A8329}"/>
              </a:ext>
            </a:extLst>
          </p:cNvPr>
          <p:cNvGrpSpPr/>
          <p:nvPr userDrawn="1"/>
        </p:nvGrpSpPr>
        <p:grpSpPr>
          <a:xfrm>
            <a:off x="1143002" y="250241"/>
            <a:ext cx="9905999" cy="983743"/>
            <a:chOff x="1143001" y="250239"/>
            <a:chExt cx="9905998" cy="983743"/>
          </a:xfrm>
        </p:grpSpPr>
        <p:pic>
          <p:nvPicPr>
            <p:cNvPr id="3" name="Immagine 2" descr="ADAPT.png">
              <a:hlinkClick r:id="rId2"/>
              <a:extLst>
                <a:ext uri="{FF2B5EF4-FFF2-40B4-BE49-F238E27FC236}">
                  <a16:creationId xmlns:a16="http://schemas.microsoft.com/office/drawing/2014/main" id="{73578986-2BA6-48E2-B3F7-69461CD98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9894" y="250239"/>
              <a:ext cx="1632213" cy="510667"/>
            </a:xfrm>
            <a:prstGeom prst="rect">
              <a:avLst/>
            </a:prstGeom>
          </p:spPr>
        </p:pic>
        <p:sp>
          <p:nvSpPr>
            <p:cNvPr id="4" name="CasellaDiTesto 3">
              <a:hlinkClick r:id="rId2"/>
              <a:extLst>
                <a:ext uri="{FF2B5EF4-FFF2-40B4-BE49-F238E27FC236}">
                  <a16:creationId xmlns:a16="http://schemas.microsoft.com/office/drawing/2014/main" id="{4FC50265-128A-4D08-9DD1-AB013C82D7CA}"/>
                </a:ext>
              </a:extLst>
            </p:cNvPr>
            <p:cNvSpPr txBox="1"/>
            <p:nvPr/>
          </p:nvSpPr>
          <p:spPr>
            <a:xfrm>
              <a:off x="1143001" y="860381"/>
              <a:ext cx="9905998" cy="373601"/>
            </a:xfrm>
            <a:prstGeom prst="rect">
              <a:avLst/>
            </a:prstGeom>
            <a:noFill/>
          </p:spPr>
          <p:txBody>
            <a:bodyPr wrap="square" lIns="0" tIns="0" rIns="0" bIns="0" rtlCol="0" anchor="ctr" anchorCtr="0">
              <a:noAutofit/>
            </a:bodyPr>
            <a:lstStyle/>
            <a:p>
              <a:pPr algn="ctr"/>
              <a:r>
                <a:rPr lang="it-IT" sz="2000" baseline="30000" dirty="0">
                  <a:solidFill>
                    <a:srgbClr val="CC0000"/>
                  </a:solidFill>
                  <a:latin typeface="Century Gothic" panose="020B0502020202020204" pitchFamily="34" charset="0"/>
                  <a:cs typeface="Helvetica"/>
                </a:rPr>
                <a:t>Associazione per gli studi internazionali e comparati sul diritto del lavoro e sulle relazioni industriali</a:t>
              </a:r>
            </a:p>
          </p:txBody>
        </p:sp>
      </p:grpSp>
      <p:sp>
        <p:nvSpPr>
          <p:cNvPr id="5" name="Rettangolo 4">
            <a:extLst>
              <a:ext uri="{FF2B5EF4-FFF2-40B4-BE49-F238E27FC236}">
                <a16:creationId xmlns:a16="http://schemas.microsoft.com/office/drawing/2014/main" id="{9D72EE28-50D7-4C17-B767-D5A36A9387A2}"/>
              </a:ext>
            </a:extLst>
          </p:cNvPr>
          <p:cNvSpPr/>
          <p:nvPr userDrawn="1"/>
        </p:nvSpPr>
        <p:spPr>
          <a:xfrm>
            <a:off x="-600" y="1323193"/>
            <a:ext cx="12193200" cy="623638"/>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800"/>
          </a:p>
        </p:txBody>
      </p:sp>
    </p:spTree>
    <p:extLst>
      <p:ext uri="{BB962C8B-B14F-4D97-AF65-F5344CB8AC3E}">
        <p14:creationId xmlns:p14="http://schemas.microsoft.com/office/powerpoint/2010/main" val="295694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ADAPT_02_16_9_interno">
    <p:spTree>
      <p:nvGrpSpPr>
        <p:cNvPr id="1" name=""/>
        <p:cNvGrpSpPr/>
        <p:nvPr/>
      </p:nvGrpSpPr>
      <p:grpSpPr>
        <a:xfrm>
          <a:off x="0" y="0"/>
          <a:ext cx="0" cy="0"/>
          <a:chOff x="0" y="0"/>
          <a:chExt cx="0" cy="0"/>
        </a:xfrm>
      </p:grpSpPr>
      <p:grpSp>
        <p:nvGrpSpPr>
          <p:cNvPr id="6" name="Gruppo 5">
            <a:extLst>
              <a:ext uri="{FF2B5EF4-FFF2-40B4-BE49-F238E27FC236}">
                <a16:creationId xmlns:a16="http://schemas.microsoft.com/office/drawing/2014/main" id="{A1900249-CE6A-45BF-9C7A-276A4A388932}"/>
              </a:ext>
            </a:extLst>
          </p:cNvPr>
          <p:cNvGrpSpPr/>
          <p:nvPr userDrawn="1"/>
        </p:nvGrpSpPr>
        <p:grpSpPr>
          <a:xfrm>
            <a:off x="1" y="0"/>
            <a:ext cx="12191997" cy="540000"/>
            <a:chOff x="1" y="0"/>
            <a:chExt cx="12191997" cy="540000"/>
          </a:xfrm>
        </p:grpSpPr>
        <p:sp>
          <p:nvSpPr>
            <p:cNvPr id="7" name="Rettangolo 6">
              <a:extLst>
                <a:ext uri="{FF2B5EF4-FFF2-40B4-BE49-F238E27FC236}">
                  <a16:creationId xmlns:a16="http://schemas.microsoft.com/office/drawing/2014/main" id="{C1B0E0D1-8EDC-453A-A903-C78C8047CE77}"/>
                </a:ext>
              </a:extLst>
            </p:cNvPr>
            <p:cNvSpPr/>
            <p:nvPr/>
          </p:nvSpPr>
          <p:spPr>
            <a:xfrm>
              <a:off x="1" y="0"/>
              <a:ext cx="1143001" cy="540000"/>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8" name="Immagine 7" descr="ADAPT.png">
              <a:hlinkClick r:id="rId2"/>
              <a:extLst>
                <a:ext uri="{FF2B5EF4-FFF2-40B4-BE49-F238E27FC236}">
                  <a16:creationId xmlns:a16="http://schemas.microsoft.com/office/drawing/2014/main" id="{6E26D830-C074-4392-BD79-50C3FC089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383" y="92471"/>
              <a:ext cx="1265707" cy="396000"/>
            </a:xfrm>
            <a:prstGeom prst="rect">
              <a:avLst/>
            </a:prstGeom>
          </p:spPr>
        </p:pic>
        <p:sp>
          <p:nvSpPr>
            <p:cNvPr id="9" name="Rettangolo 8">
              <a:extLst>
                <a:ext uri="{FF2B5EF4-FFF2-40B4-BE49-F238E27FC236}">
                  <a16:creationId xmlns:a16="http://schemas.microsoft.com/office/drawing/2014/main" id="{DFDBC629-C432-40C7-ACE9-76FAFC743044}"/>
                </a:ext>
              </a:extLst>
            </p:cNvPr>
            <p:cNvSpPr/>
            <p:nvPr/>
          </p:nvSpPr>
          <p:spPr>
            <a:xfrm>
              <a:off x="2625471" y="0"/>
              <a:ext cx="9566527" cy="540000"/>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47938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ADAPT_02_16_9_ultima pagina">
    <p:spTree>
      <p:nvGrpSpPr>
        <p:cNvPr id="1" name=""/>
        <p:cNvGrpSpPr/>
        <p:nvPr/>
      </p:nvGrpSpPr>
      <p:grpSpPr>
        <a:xfrm>
          <a:off x="0" y="0"/>
          <a:ext cx="0" cy="0"/>
          <a:chOff x="0" y="0"/>
          <a:chExt cx="0" cy="0"/>
        </a:xfrm>
      </p:grpSpPr>
      <p:grpSp>
        <p:nvGrpSpPr>
          <p:cNvPr id="17" name="Gruppo 16">
            <a:extLst>
              <a:ext uri="{FF2B5EF4-FFF2-40B4-BE49-F238E27FC236}">
                <a16:creationId xmlns:a16="http://schemas.microsoft.com/office/drawing/2014/main" id="{6B3C90C2-2C85-47B2-8C95-5F5B0421AC3D}"/>
              </a:ext>
            </a:extLst>
          </p:cNvPr>
          <p:cNvGrpSpPr/>
          <p:nvPr userDrawn="1"/>
        </p:nvGrpSpPr>
        <p:grpSpPr>
          <a:xfrm>
            <a:off x="1" y="0"/>
            <a:ext cx="12191997" cy="540000"/>
            <a:chOff x="1" y="0"/>
            <a:chExt cx="12191997" cy="540000"/>
          </a:xfrm>
        </p:grpSpPr>
        <p:sp>
          <p:nvSpPr>
            <p:cNvPr id="18" name="Rettangolo 17">
              <a:extLst>
                <a:ext uri="{FF2B5EF4-FFF2-40B4-BE49-F238E27FC236}">
                  <a16:creationId xmlns:a16="http://schemas.microsoft.com/office/drawing/2014/main" id="{24FB22C5-A71B-4645-A98E-2F1AE9B9F6A5}"/>
                </a:ext>
              </a:extLst>
            </p:cNvPr>
            <p:cNvSpPr/>
            <p:nvPr/>
          </p:nvSpPr>
          <p:spPr>
            <a:xfrm>
              <a:off x="1" y="0"/>
              <a:ext cx="1143001" cy="540000"/>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9" name="Immagine 18" descr="ADAPT.png">
              <a:hlinkClick r:id="rId2"/>
              <a:extLst>
                <a:ext uri="{FF2B5EF4-FFF2-40B4-BE49-F238E27FC236}">
                  <a16:creationId xmlns:a16="http://schemas.microsoft.com/office/drawing/2014/main" id="{64DE3661-9B7B-4ADA-8067-CD672E7100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1383" y="92471"/>
              <a:ext cx="1265707" cy="396000"/>
            </a:xfrm>
            <a:prstGeom prst="rect">
              <a:avLst/>
            </a:prstGeom>
          </p:spPr>
        </p:pic>
        <p:sp>
          <p:nvSpPr>
            <p:cNvPr id="20" name="Rettangolo 19">
              <a:extLst>
                <a:ext uri="{FF2B5EF4-FFF2-40B4-BE49-F238E27FC236}">
                  <a16:creationId xmlns:a16="http://schemas.microsoft.com/office/drawing/2014/main" id="{43CA338D-D861-4C95-965D-A2CDCA0926D3}"/>
                </a:ext>
              </a:extLst>
            </p:cNvPr>
            <p:cNvSpPr/>
            <p:nvPr/>
          </p:nvSpPr>
          <p:spPr>
            <a:xfrm>
              <a:off x="2625471" y="0"/>
              <a:ext cx="9566527" cy="540000"/>
            </a:xfrm>
            <a:prstGeom prst="rect">
              <a:avLst/>
            </a:prstGeom>
            <a:solidFill>
              <a:srgbClr val="CC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27" name="Ovale 26">
            <a:extLst>
              <a:ext uri="{FF2B5EF4-FFF2-40B4-BE49-F238E27FC236}">
                <a16:creationId xmlns:a16="http://schemas.microsoft.com/office/drawing/2014/main" id="{1044033F-2B20-4F29-B970-B43C00F1B227}"/>
              </a:ext>
            </a:extLst>
          </p:cNvPr>
          <p:cNvSpPr/>
          <p:nvPr userDrawn="1"/>
        </p:nvSpPr>
        <p:spPr>
          <a:xfrm rot="10800000">
            <a:off x="4360981" y="1383321"/>
            <a:ext cx="7200000" cy="7200000"/>
          </a:xfrm>
          <a:prstGeom prst="ellipse">
            <a:avLst/>
          </a:prstGeom>
          <a:gradFill>
            <a:gsLst>
              <a:gs pos="0">
                <a:schemeClr val="bg1"/>
              </a:gs>
              <a:gs pos="25000">
                <a:schemeClr val="bg1"/>
              </a:gs>
              <a:gs pos="61000">
                <a:schemeClr val="bg1">
                  <a:lumMod val="85000"/>
                </a:schemeClr>
              </a:gs>
              <a:gs pos="100000">
                <a:schemeClr val="bg1">
                  <a:lumMod val="75000"/>
                </a:schemeClr>
              </a:gs>
            </a:gsLst>
            <a:lin ang="5400000" scaled="1"/>
          </a:gra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28" name="Gruppo 27">
            <a:extLst>
              <a:ext uri="{FF2B5EF4-FFF2-40B4-BE49-F238E27FC236}">
                <a16:creationId xmlns:a16="http://schemas.microsoft.com/office/drawing/2014/main" id="{233C5D67-F372-43C1-885A-688EA2A6193E}"/>
              </a:ext>
            </a:extLst>
          </p:cNvPr>
          <p:cNvGrpSpPr/>
          <p:nvPr userDrawn="1"/>
        </p:nvGrpSpPr>
        <p:grpSpPr>
          <a:xfrm>
            <a:off x="4816903" y="4084983"/>
            <a:ext cx="5650523" cy="1852193"/>
            <a:chOff x="3673901" y="4084982"/>
            <a:chExt cx="5650523" cy="1852193"/>
          </a:xfrm>
        </p:grpSpPr>
        <p:sp>
          <p:nvSpPr>
            <p:cNvPr id="29" name="Sottotitolo 2">
              <a:extLst>
                <a:ext uri="{FF2B5EF4-FFF2-40B4-BE49-F238E27FC236}">
                  <a16:creationId xmlns:a16="http://schemas.microsoft.com/office/drawing/2014/main" id="{8E424FB6-07B4-4797-87D3-8BEC3E07F909}"/>
                </a:ext>
              </a:extLst>
            </p:cNvPr>
            <p:cNvSpPr txBox="1">
              <a:spLocks/>
            </p:cNvSpPr>
            <p:nvPr/>
          </p:nvSpPr>
          <p:spPr>
            <a:xfrm>
              <a:off x="3673901" y="4084982"/>
              <a:ext cx="5650523" cy="1852193"/>
            </a:xfrm>
            <a:prstGeom prst="rect">
              <a:avLst/>
            </a:prstGeom>
          </p:spPr>
          <p:txBody>
            <a:bodyPr vert="horz" lIns="0" tIns="0" rIns="0" bIns="0"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400"/>
                </a:spcBef>
                <a:spcAft>
                  <a:spcPts val="400"/>
                </a:spcAft>
              </a:pPr>
              <a:r>
                <a:rPr lang="it-IT" sz="2600" dirty="0">
                  <a:solidFill>
                    <a:srgbClr val="CC0000"/>
                  </a:solidFill>
                  <a:latin typeface="Century Gothic" panose="020B0502020202020204" pitchFamily="34" charset="0"/>
                  <a:cs typeface="Helvetica"/>
                </a:rPr>
                <a:t>www.adapt.it</a:t>
              </a:r>
            </a:p>
            <a:p>
              <a:pPr algn="l">
                <a:spcBef>
                  <a:spcPts val="400"/>
                </a:spcBef>
                <a:spcAft>
                  <a:spcPts val="400"/>
                </a:spcAft>
              </a:pPr>
              <a:r>
                <a:rPr lang="it-IT" sz="2600" dirty="0">
                  <a:solidFill>
                    <a:srgbClr val="CC0000"/>
                  </a:solidFill>
                  <a:latin typeface="Century Gothic" panose="020B0502020202020204" pitchFamily="34" charset="0"/>
                  <a:cs typeface="Helvetica"/>
                </a:rPr>
                <a:t>www.bollettinoadapt.it</a:t>
              </a:r>
            </a:p>
            <a:p>
              <a:pPr algn="l">
                <a:spcBef>
                  <a:spcPts val="400"/>
                </a:spcBef>
                <a:spcAft>
                  <a:spcPts val="400"/>
                </a:spcAft>
              </a:pPr>
              <a:r>
                <a:rPr lang="it-IT" sz="2600" dirty="0">
                  <a:solidFill>
                    <a:srgbClr val="CC0000"/>
                  </a:solidFill>
                  <a:latin typeface="Century Gothic" panose="020B0502020202020204" pitchFamily="34" charset="0"/>
                  <a:cs typeface="Helvetica"/>
                </a:rPr>
                <a:t>www.adaptuniversitypress.it</a:t>
              </a:r>
            </a:p>
            <a:p>
              <a:pPr algn="l">
                <a:spcBef>
                  <a:spcPts val="400"/>
                </a:spcBef>
                <a:spcAft>
                  <a:spcPts val="400"/>
                </a:spcAft>
              </a:pPr>
              <a:r>
                <a:rPr lang="it-IT" sz="2600" dirty="0">
                  <a:solidFill>
                    <a:srgbClr val="CC0000"/>
                  </a:solidFill>
                  <a:latin typeface="Century Gothic" panose="020B0502020202020204" pitchFamily="34" charset="0"/>
                  <a:cs typeface="Helvetica"/>
                </a:rPr>
                <a:t>    @adaptland</a:t>
              </a:r>
            </a:p>
            <a:p>
              <a:pPr algn="l">
                <a:spcBef>
                  <a:spcPts val="400"/>
                </a:spcBef>
                <a:spcAft>
                  <a:spcPts val="400"/>
                </a:spcAft>
              </a:pPr>
              <a:endParaRPr lang="it-IT" sz="2600" dirty="0">
                <a:solidFill>
                  <a:srgbClr val="CC0000"/>
                </a:solidFill>
                <a:latin typeface="Century Gothic" panose="020B0502020202020204" pitchFamily="34" charset="0"/>
                <a:cs typeface="Helvetica"/>
              </a:endParaRPr>
            </a:p>
          </p:txBody>
        </p:sp>
        <p:pic>
          <p:nvPicPr>
            <p:cNvPr id="30" name="Immagine 29">
              <a:hlinkClick r:id="rId4"/>
              <a:extLst>
                <a:ext uri="{FF2B5EF4-FFF2-40B4-BE49-F238E27FC236}">
                  <a16:creationId xmlns:a16="http://schemas.microsoft.com/office/drawing/2014/main" id="{717E5927-7E93-4D03-BCE5-68033FD904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3901" y="5677129"/>
              <a:ext cx="270338" cy="219711"/>
            </a:xfrm>
            <a:prstGeom prst="rect">
              <a:avLst/>
            </a:prstGeom>
          </p:spPr>
        </p:pic>
      </p:grpSp>
      <p:grpSp>
        <p:nvGrpSpPr>
          <p:cNvPr id="2" name="Gruppo 1">
            <a:extLst>
              <a:ext uri="{FF2B5EF4-FFF2-40B4-BE49-F238E27FC236}">
                <a16:creationId xmlns:a16="http://schemas.microsoft.com/office/drawing/2014/main" id="{651D00E4-1B59-40E1-9FDD-5991CDA6541E}"/>
              </a:ext>
            </a:extLst>
          </p:cNvPr>
          <p:cNvGrpSpPr/>
          <p:nvPr userDrawn="1"/>
        </p:nvGrpSpPr>
        <p:grpSpPr>
          <a:xfrm>
            <a:off x="2624400" y="2419200"/>
            <a:ext cx="7772401" cy="668162"/>
            <a:chOff x="2624400" y="2419200"/>
            <a:chExt cx="7772401" cy="668162"/>
          </a:xfrm>
        </p:grpSpPr>
        <p:sp>
          <p:nvSpPr>
            <p:cNvPr id="8" name="Sottotitolo 2">
              <a:extLst>
                <a:ext uri="{FF2B5EF4-FFF2-40B4-BE49-F238E27FC236}">
                  <a16:creationId xmlns:a16="http://schemas.microsoft.com/office/drawing/2014/main" id="{CBE2D0E3-6544-4844-BB74-9EBE8473A086}"/>
                </a:ext>
              </a:extLst>
            </p:cNvPr>
            <p:cNvSpPr txBox="1">
              <a:spLocks/>
            </p:cNvSpPr>
            <p:nvPr userDrawn="1"/>
          </p:nvSpPr>
          <p:spPr>
            <a:xfrm>
              <a:off x="2624400" y="2419200"/>
              <a:ext cx="7772401" cy="668162"/>
            </a:xfrm>
            <a:prstGeom prst="rect">
              <a:avLst/>
            </a:prstGeom>
          </p:spPr>
          <p:txBody>
            <a:bodyPr vert="horz" lIns="0" tIns="0" rIns="0" bIns="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400"/>
                </a:spcBef>
                <a:spcAft>
                  <a:spcPts val="400"/>
                </a:spcAft>
                <a:buNone/>
              </a:pPr>
              <a:r>
                <a:rPr lang="it-IT" sz="4000" b="1" dirty="0">
                  <a:solidFill>
                    <a:schemeClr val="bg1">
                      <a:lumMod val="75000"/>
                    </a:schemeClr>
                  </a:solidFill>
                  <a:latin typeface="Century Gothic" panose="020B0502020202020204" pitchFamily="34" charset="0"/>
                  <a:cs typeface="Helvetica"/>
                </a:rPr>
                <a:t>Gr   zie</a:t>
              </a:r>
              <a:r>
                <a:rPr lang="it-IT" sz="4000" b="1" dirty="0">
                  <a:solidFill>
                    <a:srgbClr val="CC0000"/>
                  </a:solidFill>
                  <a:latin typeface="Century Gothic" panose="020B0502020202020204" pitchFamily="34" charset="0"/>
                  <a:cs typeface="Helvetica"/>
                </a:rPr>
                <a:t>.</a:t>
              </a:r>
            </a:p>
          </p:txBody>
        </p:sp>
        <p:pic>
          <p:nvPicPr>
            <p:cNvPr id="31" name="Immagine 30">
              <a:hlinkClick r:id="rId2"/>
              <a:extLst>
                <a:ext uri="{FF2B5EF4-FFF2-40B4-BE49-F238E27FC236}">
                  <a16:creationId xmlns:a16="http://schemas.microsoft.com/office/drawing/2014/main" id="{E1DB5464-2E98-449A-B802-14126710B2C1}"/>
                </a:ext>
              </a:extLst>
            </p:cNvPr>
            <p:cNvPicPr>
              <a:picLocks noChangeAspect="1"/>
            </p:cNvPicPr>
            <p:nvPr userDrawn="1"/>
          </p:nvPicPr>
          <p:blipFill>
            <a:blip r:embed="rId6"/>
            <a:stretch>
              <a:fillRect/>
            </a:stretch>
          </p:blipFill>
          <p:spPr>
            <a:xfrm>
              <a:off x="3257824" y="2486307"/>
              <a:ext cx="341710" cy="538363"/>
            </a:xfrm>
            <a:prstGeom prst="rect">
              <a:avLst/>
            </a:prstGeom>
          </p:spPr>
        </p:pic>
      </p:grpSp>
      <p:sp>
        <p:nvSpPr>
          <p:cNvPr id="32" name="Ovale 31">
            <a:extLst>
              <a:ext uri="{FF2B5EF4-FFF2-40B4-BE49-F238E27FC236}">
                <a16:creationId xmlns:a16="http://schemas.microsoft.com/office/drawing/2014/main" id="{D157C701-33EF-4D25-8C2E-C75F09A53B50}"/>
              </a:ext>
            </a:extLst>
          </p:cNvPr>
          <p:cNvSpPr/>
          <p:nvPr userDrawn="1"/>
        </p:nvSpPr>
        <p:spPr>
          <a:xfrm>
            <a:off x="1506221" y="1205361"/>
            <a:ext cx="720000" cy="720000"/>
          </a:xfrm>
          <a:prstGeom prst="ellipse">
            <a:avLst/>
          </a:prstGeom>
          <a:gradFill>
            <a:gsLst>
              <a:gs pos="0">
                <a:schemeClr val="bg1"/>
              </a:gs>
              <a:gs pos="25000">
                <a:schemeClr val="bg1"/>
              </a:gs>
              <a:gs pos="61000">
                <a:schemeClr val="bg1">
                  <a:lumMod val="85000"/>
                </a:schemeClr>
              </a:gs>
              <a:gs pos="100000">
                <a:schemeClr val="bg1">
                  <a:lumMod val="75000"/>
                </a:schemeClr>
              </a:gs>
            </a:gsLst>
            <a:lin ang="7800000" scaled="0"/>
          </a:gra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4536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211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egnaposto titolo 1">
            <a:extLst>
              <a:ext uri="{FF2B5EF4-FFF2-40B4-BE49-F238E27FC236}">
                <a16:creationId xmlns:a16="http://schemas.microsoft.com/office/drawing/2014/main" id="{0840778B-A386-4A4D-B75C-B1F3DEA31C56}"/>
              </a:ext>
            </a:extLst>
          </p:cNvPr>
          <p:cNvSpPr>
            <a:spLocks noGrp="1"/>
          </p:cNvSpPr>
          <p:nvPr>
            <p:ph type="title"/>
          </p:nvPr>
        </p:nvSpPr>
        <p:spPr>
          <a:xfrm>
            <a:off x="626400" y="1072800"/>
            <a:ext cx="10962000" cy="622800"/>
          </a:xfrm>
          <a:prstGeom prst="rect">
            <a:avLst/>
          </a:prstGeom>
        </p:spPr>
        <p:txBody>
          <a:bodyPr vert="horz" wrap="none" lIns="0" tIns="0" rIns="0" bIns="0" rtlCol="0" anchor="t" anchorCtr="0">
            <a:noAutofit/>
          </a:bodyPr>
          <a:lstStyle/>
          <a:p>
            <a:endParaRPr lang="it-IT" dirty="0"/>
          </a:p>
        </p:txBody>
      </p:sp>
      <p:sp>
        <p:nvSpPr>
          <p:cNvPr id="10" name="Segnaposto testo 2">
            <a:extLst>
              <a:ext uri="{FF2B5EF4-FFF2-40B4-BE49-F238E27FC236}">
                <a16:creationId xmlns:a16="http://schemas.microsoft.com/office/drawing/2014/main" id="{34EBC5E7-2289-4DE3-8888-8C49E478016E}"/>
              </a:ext>
            </a:extLst>
          </p:cNvPr>
          <p:cNvSpPr>
            <a:spLocks noGrp="1"/>
          </p:cNvSpPr>
          <p:nvPr>
            <p:ph type="body" idx="1"/>
          </p:nvPr>
        </p:nvSpPr>
        <p:spPr>
          <a:xfrm>
            <a:off x="626400" y="1911600"/>
            <a:ext cx="10962000" cy="4636800"/>
          </a:xfrm>
          <a:prstGeom prst="rect">
            <a:avLst/>
          </a:prstGeom>
        </p:spPr>
        <p:txBody>
          <a:bodyPr vert="horz" lIns="0" tIns="45720" rIns="91440" bIns="45720" rtlCol="0">
            <a:noAutofit/>
          </a:bodyPr>
          <a:lstStyle/>
          <a:p>
            <a:pPr lvl="0"/>
            <a:endParaRPr lang="it-IT" dirty="0"/>
          </a:p>
        </p:txBody>
      </p:sp>
    </p:spTree>
    <p:extLst>
      <p:ext uri="{BB962C8B-B14F-4D97-AF65-F5344CB8AC3E}">
        <p14:creationId xmlns:p14="http://schemas.microsoft.com/office/powerpoint/2010/main" val="3322202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55" r:id="rId4"/>
  </p:sldLayoutIdLst>
  <p:txStyles>
    <p:titleStyle>
      <a:lvl1pPr algn="l" defTabSz="914377" rtl="0" eaLnBrk="1" latinLnBrk="0" hangingPunct="1">
        <a:lnSpc>
          <a:spcPct val="100000"/>
        </a:lnSpc>
        <a:spcBef>
          <a:spcPct val="0"/>
        </a:spcBef>
        <a:buNone/>
        <a:defRPr lang="it-IT" sz="3000" b="1" kern="1200" dirty="0">
          <a:solidFill>
            <a:srgbClr val="CC0000"/>
          </a:solidFill>
          <a:latin typeface="+mj-lt"/>
          <a:ea typeface="+mj-ea"/>
          <a:cs typeface="+mj-cs"/>
        </a:defRPr>
      </a:lvl1pPr>
    </p:titleStyle>
    <p:bodyStyle>
      <a:lvl1pPr marL="0" indent="0" algn="l" defTabSz="914377" rtl="0" eaLnBrk="1" latinLnBrk="0" hangingPunct="1">
        <a:lnSpc>
          <a:spcPct val="100000"/>
        </a:lnSpc>
        <a:spcBef>
          <a:spcPts val="400"/>
        </a:spcBef>
        <a:spcAft>
          <a:spcPts val="400"/>
        </a:spcAft>
        <a:buFont typeface="Arial" panose="020B0604020202020204" pitchFamily="34" charset="0"/>
        <a:buNone/>
        <a:defRPr lang="it-IT" sz="2500" kern="1200" dirty="0">
          <a:solidFill>
            <a:srgbClr val="1E2F48"/>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francesco.seghezzi@adapt.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E0642EFE-4E63-43D8-8061-C23C00BC6356}"/>
              </a:ext>
            </a:extLst>
          </p:cNvPr>
          <p:cNvSpPr txBox="1">
            <a:spLocks/>
          </p:cNvSpPr>
          <p:nvPr/>
        </p:nvSpPr>
        <p:spPr>
          <a:xfrm>
            <a:off x="1143003" y="2743200"/>
            <a:ext cx="9905995" cy="1893600"/>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3600" dirty="0">
                <a:solidFill>
                  <a:srgbClr val="1E2F48"/>
                </a:solidFill>
                <a:latin typeface="Century Gothic" panose="020B0502020202020204" pitchFamily="34" charset="0"/>
                <a:cs typeface="Helvetica"/>
              </a:rPr>
              <a:t>Industrial democracy today. What it means, what it means today and how it can help democracy in itself</a:t>
            </a:r>
            <a:r>
              <a:rPr lang="it-IT" sz="3600" dirty="0">
                <a:solidFill>
                  <a:srgbClr val="1E2F48"/>
                </a:solidFill>
                <a:latin typeface="Century Gothic" panose="020B0502020202020204" pitchFamily="34" charset="0"/>
                <a:cs typeface="Helvetica"/>
              </a:rPr>
              <a:t> </a:t>
            </a:r>
          </a:p>
        </p:txBody>
      </p:sp>
      <p:sp>
        <p:nvSpPr>
          <p:cNvPr id="6" name="Sottotitolo 2">
            <a:extLst>
              <a:ext uri="{FF2B5EF4-FFF2-40B4-BE49-F238E27FC236}">
                <a16:creationId xmlns:a16="http://schemas.microsoft.com/office/drawing/2014/main" id="{E98360B6-F06C-491F-AC0D-A2291E3BCC19}"/>
              </a:ext>
            </a:extLst>
          </p:cNvPr>
          <p:cNvSpPr txBox="1">
            <a:spLocks/>
          </p:cNvSpPr>
          <p:nvPr/>
        </p:nvSpPr>
        <p:spPr>
          <a:xfrm>
            <a:off x="1143000" y="4780800"/>
            <a:ext cx="9905998" cy="1656000"/>
          </a:xfrm>
          <a:prstGeom prst="rect">
            <a:avLst/>
          </a:prstGeom>
        </p:spPr>
        <p:txBody>
          <a:bodyPr vert="horz" lIns="0" tIns="0" rIns="0" bIns="0" rtlCol="0"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14000"/>
              </a:lnSpc>
              <a:spcBef>
                <a:spcPts val="0"/>
              </a:spcBef>
              <a:buNone/>
            </a:pPr>
            <a:r>
              <a:rPr lang="it-IT" sz="2400" b="1" dirty="0">
                <a:solidFill>
                  <a:srgbClr val="808080"/>
                </a:solidFill>
                <a:latin typeface="Century Gothic" panose="020B0502020202020204" pitchFamily="34" charset="0"/>
                <a:cs typeface="Helvetica"/>
              </a:rPr>
              <a:t>Francesco Seghezzi</a:t>
            </a:r>
          </a:p>
          <a:p>
            <a:pPr marL="0" indent="0" algn="r">
              <a:lnSpc>
                <a:spcPct val="114000"/>
              </a:lnSpc>
              <a:spcBef>
                <a:spcPts val="0"/>
              </a:spcBef>
              <a:buNone/>
            </a:pPr>
            <a:r>
              <a:rPr lang="it-IT" sz="2000" dirty="0" err="1">
                <a:solidFill>
                  <a:srgbClr val="808080"/>
                </a:solidFill>
                <a:latin typeface="Century Gothic" panose="020B0502020202020204" pitchFamily="34" charset="0"/>
                <a:cs typeface="Helvetica"/>
              </a:rPr>
              <a:t>President</a:t>
            </a:r>
            <a:r>
              <a:rPr lang="it-IT" sz="2000" dirty="0">
                <a:solidFill>
                  <a:srgbClr val="808080"/>
                </a:solidFill>
                <a:latin typeface="Century Gothic" panose="020B0502020202020204" pitchFamily="34" charset="0"/>
                <a:cs typeface="Helvetica"/>
              </a:rPr>
              <a:t>  ADAPT</a:t>
            </a:r>
          </a:p>
          <a:p>
            <a:pPr marL="0" indent="0" algn="r">
              <a:lnSpc>
                <a:spcPct val="114000"/>
              </a:lnSpc>
              <a:spcBef>
                <a:spcPts val="0"/>
              </a:spcBef>
              <a:buNone/>
            </a:pPr>
            <a:r>
              <a:rPr lang="it-IT" sz="2000" i="1" dirty="0">
                <a:solidFill>
                  <a:srgbClr val="808080"/>
                </a:solidFill>
                <a:latin typeface="Century Gothic" panose="020B0502020202020204" pitchFamily="34" charset="0"/>
                <a:cs typeface="Helvetica"/>
                <a:hlinkClick r:id="rId2"/>
              </a:rPr>
              <a:t>francesco.seghezzi@adapt.it</a:t>
            </a:r>
            <a:endParaRPr lang="it-IT" sz="2000" i="1" dirty="0">
              <a:solidFill>
                <a:srgbClr val="808080"/>
              </a:solidFill>
              <a:latin typeface="Century Gothic" panose="020B0502020202020204" pitchFamily="34" charset="0"/>
              <a:cs typeface="Helvetica"/>
            </a:endParaRPr>
          </a:p>
          <a:p>
            <a:pPr marL="0" indent="0" algn="r">
              <a:lnSpc>
                <a:spcPct val="114000"/>
              </a:lnSpc>
              <a:spcBef>
                <a:spcPts val="0"/>
              </a:spcBef>
              <a:buNone/>
            </a:pPr>
            <a:r>
              <a:rPr lang="it-IT" sz="2000" i="1" dirty="0">
                <a:solidFill>
                  <a:srgbClr val="808080"/>
                </a:solidFill>
                <a:latin typeface="Century Gothic" panose="020B0502020202020204" pitchFamily="34" charset="0"/>
                <a:cs typeface="Helvetica"/>
              </a:rPr>
              <a:t>@francescoseghez</a:t>
            </a:r>
          </a:p>
        </p:txBody>
      </p:sp>
      <p:pic>
        <p:nvPicPr>
          <p:cNvPr id="8" name="Immagine 7">
            <a:extLst>
              <a:ext uri="{FF2B5EF4-FFF2-40B4-BE49-F238E27FC236}">
                <a16:creationId xmlns:a16="http://schemas.microsoft.com/office/drawing/2014/main" id="{58D4ACE6-AC7C-428A-AA99-7217445EE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2902" y="6217089"/>
            <a:ext cx="270339" cy="219711"/>
          </a:xfrm>
          <a:prstGeom prst="rect">
            <a:avLst/>
          </a:prstGeom>
        </p:spPr>
      </p:pic>
      <p:sp>
        <p:nvSpPr>
          <p:cNvPr id="10" name="CasellaDiTesto 9">
            <a:extLst>
              <a:ext uri="{FF2B5EF4-FFF2-40B4-BE49-F238E27FC236}">
                <a16:creationId xmlns:a16="http://schemas.microsoft.com/office/drawing/2014/main" id="{BB1F90AB-4E3C-42FE-97F8-DD1612DBFF1A}"/>
              </a:ext>
            </a:extLst>
          </p:cNvPr>
          <p:cNvSpPr txBox="1"/>
          <p:nvPr/>
        </p:nvSpPr>
        <p:spPr>
          <a:xfrm>
            <a:off x="0" y="1319917"/>
            <a:ext cx="12191999" cy="620201"/>
          </a:xfrm>
          <a:prstGeom prst="rect">
            <a:avLst/>
          </a:prstGeom>
          <a:noFill/>
        </p:spPr>
        <p:txBody>
          <a:bodyPr wrap="square" lIns="0" tIns="0" rIns="0" bIns="0" rtlCol="0" anchor="ctr" anchorCtr="0">
            <a:noAutofit/>
          </a:bodyPr>
          <a:lstStyle/>
          <a:p>
            <a:pPr algn="ctr"/>
            <a:r>
              <a:rPr lang="it-IT" dirty="0">
                <a:solidFill>
                  <a:schemeClr val="bg1"/>
                </a:solidFill>
                <a:latin typeface="Century Gothic" panose="020B0502020202020204" pitchFamily="34" charset="0"/>
              </a:rPr>
              <a:t>19th march 2024| </a:t>
            </a:r>
            <a:r>
              <a:rPr lang="it-IT" b="1" dirty="0">
                <a:solidFill>
                  <a:schemeClr val="bg1"/>
                </a:solidFill>
                <a:latin typeface="Century Gothic" panose="020B0502020202020204" pitchFamily="34" charset="0"/>
              </a:rPr>
              <a:t>EZA CONFERENCE 2024</a:t>
            </a:r>
            <a:endParaRPr lang="it-IT"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985339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The interplay of unions, government, and political parties and its impact on the rise of populist parties across different nations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478302" y="1692932"/>
            <a:ext cx="10793393" cy="4893647"/>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POLAND</a:t>
            </a: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 Trade unions and political parties very connected also due to the role of a trade union (</a:t>
            </a:r>
            <a:r>
              <a:rPr lang="en-US" sz="1600" b="0" i="0" dirty="0" err="1">
                <a:solidFill>
                  <a:srgbClr val="222222"/>
                </a:solidFill>
                <a:effectLst/>
                <a:latin typeface="Calibri" panose="020F0502020204030204" pitchFamily="34" charset="0"/>
                <a:cs typeface="Calibri" panose="020F0502020204030204" pitchFamily="34" charset="0"/>
              </a:rPr>
              <a:t>Solidarność</a:t>
            </a:r>
            <a:r>
              <a:rPr lang="en-US" sz="1600" b="0" i="0" dirty="0">
                <a:solidFill>
                  <a:srgbClr val="222222"/>
                </a:solidFill>
                <a:effectLst/>
                <a:latin typeface="Calibri" panose="020F0502020204030204" pitchFamily="34" charset="0"/>
                <a:cs typeface="Calibri" panose="020F0502020204030204" pitchFamily="34" charset="0"/>
              </a:rPr>
              <a:t>) in the end of the Communist regime and in the recovery of democracy</a:t>
            </a: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Trade unions have been meddled with politics in all the contemporary Poland history, also in the last years, this also bringing to a decline of trade unions density</a:t>
            </a: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The emergence of populism, as Right and Justice (PiS), is connected too with trade unions because of the presence in the party of several past union members. </a:t>
            </a:r>
            <a:r>
              <a:rPr lang="en-US" sz="1600" dirty="0">
                <a:solidFill>
                  <a:srgbClr val="222222"/>
                </a:solidFill>
                <a:latin typeface="Calibri" panose="020F0502020204030204" pitchFamily="34" charset="0"/>
                <a:cs typeface="Calibri" panose="020F0502020204030204" pitchFamily="34" charset="0"/>
              </a:rPr>
              <a:t>Its rise is related to the liberal policies of the government between 2007 and 2014 and lack of social partners involvement. </a:t>
            </a:r>
            <a:endParaRPr lang="en-US" sz="1600" b="0" i="0" dirty="0">
              <a:solidFill>
                <a:srgbClr val="222222"/>
              </a:solidFill>
              <a:effectLst/>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Initially, </a:t>
            </a:r>
            <a:r>
              <a:rPr lang="en-US" sz="1600" b="0" i="0" dirty="0" err="1">
                <a:solidFill>
                  <a:srgbClr val="222222"/>
                </a:solidFill>
                <a:effectLst/>
                <a:latin typeface="Calibri" panose="020F0502020204030204" pitchFamily="34" charset="0"/>
                <a:cs typeface="Calibri" panose="020F0502020204030204" pitchFamily="34" charset="0"/>
              </a:rPr>
              <a:t>Solidarność</a:t>
            </a:r>
            <a:r>
              <a:rPr lang="en-US" sz="1600" b="0" i="0" dirty="0">
                <a:solidFill>
                  <a:srgbClr val="222222"/>
                </a:solidFill>
                <a:effectLst/>
                <a:latin typeface="Calibri" panose="020F0502020204030204" pitchFamily="34" charset="0"/>
                <a:cs typeface="Calibri" panose="020F0502020204030204" pitchFamily="34" charset="0"/>
              </a:rPr>
              <a:t> was persuaded to support the political program of PiS, particularly due to its strong emphasis on labor issues. However, this support inadvertently resulted in a weakening of the union, primarily because the government took on labor-related matters without adequately involving social partners</a:t>
            </a:r>
          </a:p>
          <a:p>
            <a:pPr algn="l">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This lack of engagement became evident during the emergence of the pandemic, wherein strategic decisions were made without consulting them</a:t>
            </a:r>
            <a:r>
              <a:rPr lang="en-US" sz="1600" dirty="0">
                <a:solidFill>
                  <a:srgbClr val="222222"/>
                </a:solidFill>
                <a:latin typeface="Calibri" panose="020F0502020204030204" pitchFamily="34" charset="0"/>
                <a:cs typeface="Calibri" panose="020F0502020204030204" pitchFamily="34" charset="0"/>
              </a:rPr>
              <a:t> </a:t>
            </a:r>
            <a:endParaRPr lang="en-US" sz="1600" dirty="0">
              <a:solidFill>
                <a:srgbClr val="222222"/>
              </a:solidFill>
              <a:latin typeface="Arial" panose="020B0604020202020204" pitchFamily="34" charset="0"/>
            </a:endParaRPr>
          </a:p>
          <a:p>
            <a:pPr algn="l"/>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33833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Trade union actions aimed at promoting and strengthening democratic and participatory processes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1252122" cy="3308257"/>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260251" y="1561513"/>
            <a:ext cx="11088815" cy="3662541"/>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ITALY</a:t>
            </a:r>
          </a:p>
          <a:p>
            <a:pPr algn="just">
              <a:buFont typeface="Arial" panose="020B0604020202020204" pitchFamily="34" charset="0"/>
              <a:buChar char="•"/>
            </a:pPr>
            <a:r>
              <a:rPr lang="en-US" sz="1600" dirty="0">
                <a:solidFill>
                  <a:srgbClr val="222222"/>
                </a:solidFill>
                <a:latin typeface="Arial" panose="020B0604020202020204" pitchFamily="34" charset="0"/>
              </a:rPr>
              <a:t> T</a:t>
            </a:r>
            <a:r>
              <a:rPr lang="en-US" sz="1600" b="0" i="0" dirty="0">
                <a:solidFill>
                  <a:srgbClr val="222222"/>
                </a:solidFill>
                <a:effectLst/>
                <a:latin typeface="Arial" panose="020B0604020202020204" pitchFamily="34" charset="0"/>
              </a:rPr>
              <a:t>he most important initiative appears to be the popular legislative initiative of CISL on participation and economic democracy which gathered 400.000 signatures and it is intended to promote all the forms of  workers participation (financial, managerial, </a:t>
            </a:r>
            <a:r>
              <a:rPr lang="en-US" sz="1600" b="0" i="0" dirty="0" err="1">
                <a:solidFill>
                  <a:srgbClr val="222222"/>
                </a:solidFill>
                <a:effectLst/>
                <a:latin typeface="Arial" panose="020B0604020202020204" pitchFamily="34" charset="0"/>
              </a:rPr>
              <a:t>organisational</a:t>
            </a:r>
            <a:r>
              <a:rPr lang="en-US" sz="1600" b="0" i="0" dirty="0">
                <a:solidFill>
                  <a:srgbClr val="222222"/>
                </a:solidFill>
                <a:effectLst/>
                <a:latin typeface="Arial" panose="020B0604020202020204" pitchFamily="34" charset="0"/>
              </a:rPr>
              <a:t> and consultative participation) in the workplace.</a:t>
            </a:r>
          </a:p>
          <a:p>
            <a:pPr algn="just">
              <a:buFont typeface="Arial" panose="020B0604020202020204" pitchFamily="34" charset="0"/>
              <a:buChar char="•"/>
            </a:pPr>
            <a:endParaRPr lang="en-US" sz="1600" b="0" i="0" dirty="0">
              <a:solidFill>
                <a:srgbClr val="222222"/>
              </a:solidFill>
              <a:effectLst/>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 </a:t>
            </a:r>
            <a:r>
              <a:rPr lang="en-US" sz="1600" b="0" i="0" dirty="0">
                <a:solidFill>
                  <a:srgbClr val="222222"/>
                </a:solidFill>
                <a:effectLst/>
                <a:latin typeface="Arial" panose="020B0604020202020204" pitchFamily="34" charset="0"/>
              </a:rPr>
              <a:t>All trade unions emphasize the necessity of strengthening social dialogue at the institutional level and at the company level in order to promote, spread and consolidate workers’ participation in small and medium-sized workplaces, which usually lack strong workers’ representation, as opposed to big companies.</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b="0" i="0" dirty="0">
                <a:solidFill>
                  <a:srgbClr val="222222"/>
                </a:solidFill>
                <a:effectLst/>
                <a:latin typeface="Arial" panose="020B0604020202020204" pitchFamily="34" charset="0"/>
              </a:rPr>
              <a:t>CGIL is launching three different referendum in order to cancel </a:t>
            </a:r>
            <a:r>
              <a:rPr lang="en-US" sz="1600" b="0" i="0" dirty="0" err="1">
                <a:solidFill>
                  <a:srgbClr val="222222"/>
                </a:solidFill>
                <a:effectLst/>
                <a:latin typeface="Arial" panose="020B0604020202020204" pitchFamily="34" charset="0"/>
              </a:rPr>
              <a:t>labour</a:t>
            </a:r>
            <a:r>
              <a:rPr lang="en-US" sz="1600" b="0" i="0" dirty="0">
                <a:solidFill>
                  <a:srgbClr val="222222"/>
                </a:solidFill>
                <a:effectLst/>
                <a:latin typeface="Arial" panose="020B0604020202020204" pitchFamily="34" charset="0"/>
              </a:rPr>
              <a:t> laws considered against workers right, in this directly entering in the political </a:t>
            </a:r>
            <a:r>
              <a:rPr lang="en-US" sz="1600" b="0" i="0">
                <a:solidFill>
                  <a:srgbClr val="222222"/>
                </a:solidFill>
                <a:effectLst/>
                <a:latin typeface="Arial" panose="020B0604020202020204" pitchFamily="34" charset="0"/>
              </a:rPr>
              <a:t>arena.</a:t>
            </a:r>
            <a:endParaRPr lang="en-US" sz="1600" b="0" i="0" dirty="0">
              <a:solidFill>
                <a:srgbClr val="222222"/>
              </a:solidFill>
              <a:effectLst/>
              <a:latin typeface="Arial" panose="020B0604020202020204" pitchFamily="34" charset="0"/>
            </a:endParaRP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l"/>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3295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Trade union actions aimed at promoting and strengthening democratic and participatory processes.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260251" y="1561513"/>
            <a:ext cx="11088815" cy="3908762"/>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SPAIN</a:t>
            </a:r>
          </a:p>
          <a:p>
            <a:pPr algn="just">
              <a:buFont typeface="Arial" panose="020B0604020202020204" pitchFamily="34" charset="0"/>
              <a:buChar char="•"/>
            </a:pPr>
            <a:r>
              <a:rPr lang="en-US" sz="1600" dirty="0">
                <a:solidFill>
                  <a:srgbClr val="222222"/>
                </a:solidFill>
                <a:latin typeface="Arial" panose="020B0604020202020204" pitchFamily="34" charset="0"/>
              </a:rPr>
              <a:t>Mobilization of complementary power resources such as social movement unionism and alliances with civil society movements</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 CGT and CC.OO also elaborated a manifesto to contrast the far-right populist party Vox</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 Consolidation of institutional social dialogue as the intermediary avenue between political democracy and industrial democracy and openness towards governmental proposals</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 Use of social media to facilitate communication in simpler language so as to address day-to-day issues of workers (USO)</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 Advocacy actions for the establishment of standardized procedures for worker participation across all workplaces, without penalizing smaller ones.</a:t>
            </a:r>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221413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Trade union actions aimed at promoting and strengthening democratic and participatory processes.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260251" y="1561513"/>
            <a:ext cx="11088815" cy="4955203"/>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FRANCE</a:t>
            </a:r>
          </a:p>
          <a:p>
            <a:pPr algn="ctr"/>
            <a:endParaRPr lang="it-IT" sz="2000" dirty="0">
              <a:solidFill>
                <a:schemeClr val="accent1"/>
              </a:solidFill>
            </a:endParaRPr>
          </a:p>
          <a:p>
            <a:pPr algn="just">
              <a:buFont typeface="Arial" panose="020B0604020202020204" pitchFamily="34" charset="0"/>
              <a:buChar char="•"/>
            </a:pPr>
            <a:r>
              <a:rPr lang="en-US" sz="1600" dirty="0">
                <a:solidFill>
                  <a:srgbClr val="222222"/>
                </a:solidFill>
                <a:latin typeface="Arial" panose="020B0604020202020204" pitchFamily="34" charset="0"/>
              </a:rPr>
              <a:t>Returning to large-scale mass mobilizations orchestrated by the alliance of all the major trade unions to oppose pension reforms, marked by historical levels of participation.</a:t>
            </a:r>
          </a:p>
          <a:p>
            <a:pPr algn="just"/>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b="0" i="0" dirty="0">
                <a:solidFill>
                  <a:srgbClr val="222222"/>
                </a:solidFill>
                <a:effectLst/>
                <a:latin typeface="Arial" panose="020B0604020202020204" pitchFamily="34" charset="0"/>
              </a:rPr>
              <a:t>CGT created a booklet to propose alternative projects to redirect and diversify activities in order to save threatened jobs while responding to the needs of populations and workers, territorial civil society organizations as well as the planet. An exemplary "CGT Project" is the transformation of the </a:t>
            </a:r>
            <a:r>
              <a:rPr lang="en-US" sz="1600" b="0" i="0" dirty="0" err="1">
                <a:solidFill>
                  <a:srgbClr val="222222"/>
                </a:solidFill>
                <a:effectLst/>
                <a:latin typeface="Arial" panose="020B0604020202020204" pitchFamily="34" charset="0"/>
              </a:rPr>
              <a:t>Cordemais</a:t>
            </a:r>
            <a:r>
              <a:rPr lang="en-US" sz="1600" b="0" i="0" dirty="0">
                <a:solidFill>
                  <a:srgbClr val="222222"/>
                </a:solidFill>
                <a:effectLst/>
                <a:latin typeface="Arial" panose="020B0604020202020204" pitchFamily="34" charset="0"/>
              </a:rPr>
              <a:t> carbon power plant. After seven years of mobilization involving trade unions, workers, and civil society organizations, due to the plant facing closure in response to climate policies, they successfully orchestrated its conversion. Now, the plant's focus will shift towards the transformation of wood into electricity.</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In 2022, CFTC's Executive Director Cyril </a:t>
            </a:r>
            <a:r>
              <a:rPr lang="en-US" sz="1600" dirty="0" err="1">
                <a:solidFill>
                  <a:srgbClr val="222222"/>
                </a:solidFill>
                <a:latin typeface="Arial" panose="020B0604020202020204" pitchFamily="34" charset="0"/>
              </a:rPr>
              <a:t>Chabanier</a:t>
            </a:r>
            <a:r>
              <a:rPr lang="en-US" sz="1600" dirty="0">
                <a:solidFill>
                  <a:srgbClr val="222222"/>
                </a:solidFill>
                <a:latin typeface="Arial" panose="020B0604020202020204" pitchFamily="34" charset="0"/>
              </a:rPr>
              <a:t> reiterated the call to oppose far-right ideologies, echoing a stance from 2017. Yet, in 2016, the CFTC encountered unity challenges due to its Vice President's participation in a demonstration alongside far-right figures. Emphasizing its stance, the CFTC underscored its disagreement with far-right ideologies, particularly concerning intolerance towards specific groups.</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endParaRPr lang="en-US" sz="16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157186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Trade union actions aimed at promoting and strengthening democratic and participatory processes.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260251" y="1561513"/>
            <a:ext cx="11088815" cy="3724096"/>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AUSTRIA</a:t>
            </a:r>
          </a:p>
          <a:p>
            <a:pPr algn="ctr"/>
            <a:endParaRPr lang="it-IT" sz="2000" dirty="0">
              <a:solidFill>
                <a:schemeClr val="accent1"/>
              </a:solidFill>
            </a:endParaRPr>
          </a:p>
          <a:p>
            <a:pPr algn="just">
              <a:buFont typeface="Arial" panose="020B0604020202020204" pitchFamily="34" charset="0"/>
              <a:buChar char="•"/>
            </a:pPr>
            <a:r>
              <a:rPr lang="en-US" sz="1600" b="0" i="0" dirty="0">
                <a:solidFill>
                  <a:srgbClr val="222222"/>
                </a:solidFill>
                <a:effectLst/>
                <a:latin typeface="Arial" panose="020B0604020202020204" pitchFamily="34" charset="0"/>
              </a:rPr>
              <a:t> Austrian trade unions have historically not focused on extending societal power, but recent political situations and the general shift of power from labor to capital have prompted a reevaluation. Unions have become more involved in civil society demonstrations and campaigns, recognizing the importance of coalition-building with other social movements. </a:t>
            </a:r>
          </a:p>
          <a:p>
            <a:pPr algn="just">
              <a:buFont typeface="Arial" panose="020B0604020202020204" pitchFamily="34" charset="0"/>
              <a:buChar char="•"/>
            </a:pPr>
            <a:endParaRPr lang="en-US" sz="1600" dirty="0">
              <a:solidFill>
                <a:srgbClr val="222222"/>
              </a:solidFill>
              <a:latin typeface="Arial" panose="020B0604020202020204" pitchFamily="34" charset="0"/>
            </a:endParaRPr>
          </a:p>
          <a:p>
            <a:pPr algn="just">
              <a:buFont typeface="Arial" panose="020B0604020202020204" pitchFamily="34" charset="0"/>
              <a:buChar char="•"/>
            </a:pPr>
            <a:r>
              <a:rPr lang="en-US" sz="1600" b="0" i="0" dirty="0">
                <a:solidFill>
                  <a:srgbClr val="222222"/>
                </a:solidFill>
                <a:effectLst/>
                <a:latin typeface="Arial" panose="020B0604020202020204" pitchFamily="34" charset="0"/>
              </a:rPr>
              <a:t>The ÖGB (The Austrian Trade Union Federation which comprises all trade unions organized under one umbrella organization) has supported major protests and has been active in social movements. particularly regarding social-ecological transition.</a:t>
            </a:r>
            <a:endParaRPr lang="en-US" sz="1600" dirty="0">
              <a:solidFill>
                <a:srgbClr val="222222"/>
              </a:solidFill>
              <a:latin typeface="Arial" panose="020B0604020202020204" pitchFamily="34" charset="0"/>
            </a:endParaRPr>
          </a:p>
          <a:p>
            <a:pPr algn="just">
              <a:buFont typeface="Arial" panose="020B0604020202020204" pitchFamily="34" charset="0"/>
              <a:buChar char="•"/>
            </a:pPr>
            <a:endParaRPr lang="en-US" sz="1600" b="0" i="0" dirty="0">
              <a:solidFill>
                <a:srgbClr val="222222"/>
              </a:solidFill>
              <a:effectLst/>
              <a:latin typeface="Arial" panose="020B0604020202020204" pitchFamily="34" charset="0"/>
            </a:endParaRPr>
          </a:p>
          <a:p>
            <a:pPr algn="just">
              <a:buFont typeface="Arial" panose="020B0604020202020204" pitchFamily="34" charset="0"/>
              <a:buChar char="•"/>
            </a:pPr>
            <a:r>
              <a:rPr lang="en-US" sz="1600" dirty="0">
                <a:solidFill>
                  <a:srgbClr val="222222"/>
                </a:solidFill>
                <a:latin typeface="Arial" panose="020B0604020202020204" pitchFamily="34" charset="0"/>
              </a:rPr>
              <a:t>In addition, </a:t>
            </a:r>
            <a:r>
              <a:rPr lang="en-US" sz="1600" b="0" i="0" dirty="0">
                <a:solidFill>
                  <a:srgbClr val="222222"/>
                </a:solidFill>
                <a:effectLst/>
                <a:latin typeface="Arial" panose="020B0604020202020204" pitchFamily="34" charset="0"/>
              </a:rPr>
              <a:t>ÖGB underlined how it actively participates to the ITUC </a:t>
            </a:r>
            <a:r>
              <a:rPr lang="en-US" sz="1600" b="0" i="1" dirty="0">
                <a:solidFill>
                  <a:srgbClr val="222222"/>
                </a:solidFill>
                <a:effectLst/>
                <a:latin typeface="Arial" panose="020B0604020202020204" pitchFamily="34" charset="0"/>
              </a:rPr>
              <a:t>For Democracy campaign</a:t>
            </a:r>
            <a:r>
              <a:rPr lang="en-US" sz="1600" b="0" i="0" dirty="0">
                <a:solidFill>
                  <a:srgbClr val="222222"/>
                </a:solidFill>
                <a:effectLst/>
                <a:latin typeface="Arial" panose="020B0604020202020204" pitchFamily="34" charset="0"/>
              </a:rPr>
              <a:t>, aiming to unify the power of working people towards a trade union vision for democracy.</a:t>
            </a:r>
          </a:p>
          <a:p>
            <a:pPr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257466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Trade union actions aimed at promoting and strengthening democratic and participatory processes.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414994" y="1901918"/>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800" b="0" i="0" dirty="0">
                <a:solidFill>
                  <a:srgbClr val="222222"/>
                </a:solidFill>
                <a:effectLst/>
                <a:latin typeface="Arial" panose="020B0604020202020204" pitchFamily="34" charset="0"/>
              </a:rPr>
              <a:t>During pandemic, the absence of involvement in strategical decisions of social partners generated protest by all unions, included </a:t>
            </a:r>
            <a:r>
              <a:rPr lang="en-US" sz="1800" b="0" i="0" dirty="0" err="1">
                <a:solidFill>
                  <a:srgbClr val="222222"/>
                </a:solidFill>
                <a:effectLst/>
                <a:latin typeface="Arial" panose="020B0604020202020204" pitchFamily="34" charset="0"/>
              </a:rPr>
              <a:t>Solidarnosc</a:t>
            </a:r>
            <a:r>
              <a:rPr lang="en-US" sz="1800" b="0" i="0" dirty="0">
                <a:solidFill>
                  <a:srgbClr val="222222"/>
                </a:solidFill>
                <a:effectLst/>
                <a:latin typeface="Arial" panose="020B0604020202020204" pitchFamily="34" charset="0"/>
              </a:rPr>
              <a:t> with a public statement named “Protest of employers’ </a:t>
            </a:r>
            <a:r>
              <a:rPr lang="en-US" sz="1800" b="0" i="0" dirty="0" err="1">
                <a:solidFill>
                  <a:srgbClr val="222222"/>
                </a:solidFill>
                <a:effectLst/>
                <a:latin typeface="Arial" panose="020B0604020202020204" pitchFamily="34" charset="0"/>
              </a:rPr>
              <a:t>organisations</a:t>
            </a:r>
            <a:r>
              <a:rPr lang="en-US" sz="1800" b="0" i="0" dirty="0">
                <a:solidFill>
                  <a:srgbClr val="222222"/>
                </a:solidFill>
                <a:effectLst/>
                <a:latin typeface="Arial" panose="020B0604020202020204" pitchFamily="34" charset="0"/>
              </a:rPr>
              <a:t> and trade unions regarding the assault on the independence of the Social Dialogue Council and the autonomy of social partners” followed by a letter of support signed by European social partners. </a:t>
            </a:r>
          </a:p>
          <a:p>
            <a:pPr marL="285750" indent="-285750">
              <a:buFont typeface="Arial" panose="020B0604020202020204" pitchFamily="34" charset="0"/>
              <a:buChar char="•"/>
            </a:pPr>
            <a:r>
              <a:rPr lang="en-US" dirty="0">
                <a:solidFill>
                  <a:srgbClr val="222222"/>
                </a:solidFill>
                <a:latin typeface="Arial" panose="020B0604020202020204" pitchFamily="34" charset="0"/>
              </a:rPr>
              <a:t>Several new companies (included Google) </a:t>
            </a:r>
            <a:r>
              <a:rPr lang="en-US">
                <a:solidFill>
                  <a:srgbClr val="222222"/>
                </a:solidFill>
                <a:latin typeface="Arial" panose="020B0604020202020204" pitchFamily="34" charset="0"/>
              </a:rPr>
              <a:t>unionized in the last years. </a:t>
            </a:r>
            <a:endParaRPr lang="en-US" sz="1800" b="0" i="0" dirty="0">
              <a:solidFill>
                <a:srgbClr val="222222"/>
              </a:solidFill>
              <a:effectLst/>
              <a:latin typeface="Arial" panose="020B0604020202020204" pitchFamily="34" charset="0"/>
            </a:endParaRPr>
          </a:p>
          <a:p>
            <a:endParaRPr lang="en-US" sz="1800" b="0" i="0" dirty="0">
              <a:solidFill>
                <a:srgbClr val="222222"/>
              </a:solidFill>
              <a:effectLst/>
              <a:latin typeface="Arial" panose="020B0604020202020204" pitchFamily="34" charset="0"/>
            </a:endParaRPr>
          </a:p>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260251" y="1561513"/>
            <a:ext cx="11088815" cy="954107"/>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POLAND</a:t>
            </a:r>
          </a:p>
          <a:p>
            <a:pPr algn="just">
              <a:buFont typeface="Arial" panose="020B0604020202020204" pitchFamily="34" charset="0"/>
              <a:buChar char="•"/>
            </a:pPr>
            <a:r>
              <a:rPr lang="en-US" sz="1600" b="0" i="0" dirty="0">
                <a:solidFill>
                  <a:srgbClr val="222222"/>
                </a:solidFill>
                <a:effectLst/>
                <a:latin typeface="Arial" panose="020B0604020202020204" pitchFamily="34" charset="0"/>
              </a:rPr>
              <a:t> </a:t>
            </a:r>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2477156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71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740502" y="83251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pPr algn="ctr"/>
            <a:r>
              <a:rPr lang="en-US" sz="2400" dirty="0">
                <a:latin typeface="Century Gothic" panose="020B0502020202020204" pitchFamily="34" charset="0"/>
                <a:cs typeface="Helvetica"/>
              </a:rPr>
              <a:t>The link between the rise of populism, the crisis of democracy and the decline of industrial democracy </a:t>
            </a:r>
            <a:endParaRPr lang="it-IT" sz="2400" dirty="0">
              <a:latin typeface="Century Gothic" panose="020B0502020202020204" pitchFamily="34" charset="0"/>
              <a:cs typeface="Helvetica"/>
            </a:endParaRPr>
          </a:p>
        </p:txBody>
      </p:sp>
      <p:sp>
        <p:nvSpPr>
          <p:cNvPr id="3" name="Sottotitolo 2">
            <a:extLst>
              <a:ext uri="{FF2B5EF4-FFF2-40B4-BE49-F238E27FC236}">
                <a16:creationId xmlns:a16="http://schemas.microsoft.com/office/drawing/2014/main" id="{DFAD50AA-E5F7-4EBB-8A94-CED3D593A5FC}"/>
              </a:ext>
            </a:extLst>
          </p:cNvPr>
          <p:cNvSpPr txBox="1">
            <a:spLocks/>
          </p:cNvSpPr>
          <p:nvPr/>
        </p:nvSpPr>
        <p:spPr>
          <a:xfrm>
            <a:off x="740502" y="1901570"/>
            <a:ext cx="6930791" cy="5113421"/>
          </a:xfrm>
          <a:prstGeom prst="rect">
            <a:avLst/>
          </a:prstGeom>
        </p:spPr>
        <p:txBody>
          <a:bodyPr vert="horz" lIns="0" tIns="0" rIns="0" bIns="0" rtlCol="0" anchor="t" anchorCtr="0">
            <a:noAutofit/>
          </a:bodyPr>
          <a:lstStyle>
            <a:lvl1pPr marL="0" indent="0" algn="l" defTabSz="914377" rtl="0" eaLnBrk="1" latinLnBrk="0" hangingPunct="1">
              <a:lnSpc>
                <a:spcPct val="100000"/>
              </a:lnSpc>
              <a:spcBef>
                <a:spcPts val="400"/>
              </a:spcBef>
              <a:spcAft>
                <a:spcPts val="400"/>
              </a:spcAft>
              <a:buFont typeface="Arial" panose="020B0604020202020204" pitchFamily="34" charset="0"/>
              <a:buNone/>
              <a:defRPr lang="it-IT" sz="2600" kern="1200" dirty="0">
                <a:solidFill>
                  <a:srgbClr val="1E2F48"/>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400"/>
              </a:spcBef>
              <a:spcAft>
                <a:spcPts val="400"/>
              </a:spcAft>
              <a:buNone/>
            </a:pPr>
            <a:endParaRPr lang="en-US" sz="2500" dirty="0">
              <a:latin typeface="Century Gothic" panose="020B0502020202020204" pitchFamily="34" charset="0"/>
              <a:cs typeface="Helvetica"/>
            </a:endParaRPr>
          </a:p>
          <a:p>
            <a:pPr marL="285750" indent="-285750" algn="just">
              <a:buFont typeface="Arial" panose="020B0604020202020204" pitchFamily="34" charset="0"/>
              <a:buChar char="•"/>
            </a:pP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 Kauffman noted the convergence of the Industrial Revolution and democratic revolution, leading to a rise in demand for industrial democracy (2004)</a:t>
            </a:r>
          </a:p>
          <a:p>
            <a:pPr marL="285750" indent="-285750" algn="just">
              <a:buFont typeface="Arial" panose="020B0604020202020204" pitchFamily="34" charset="0"/>
              <a:buChar char="•"/>
            </a:pP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Industrial democracy, political democracy, and economic democracy are interconnected concepts</a:t>
            </a:r>
          </a:p>
          <a:p>
            <a:pPr marL="285750" indent="-285750" algn="just">
              <a:buFont typeface="Arial" panose="020B0604020202020204" pitchFamily="34" charset="0"/>
              <a:buChar char="•"/>
            </a:pP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principle of equality between people in a democratic system would remain an abstraction without a translation into a real economic democracy</a:t>
            </a:r>
          </a:p>
          <a:p>
            <a:pPr marL="285750" indent="-285750" algn="just">
              <a:buFont typeface="Arial" panose="020B0604020202020204" pitchFamily="34" charset="0"/>
              <a:buChar char="•"/>
            </a:pPr>
            <a:r>
              <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rPr>
              <a:t>T</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very possibility of the presence, acknowledgment, and legitimation of actors and institutions representing the different segments of the economy, and so of a real pluralist society, is the precondition for a democracy in a capitalist economy</a:t>
            </a:r>
            <a:endPar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descr="A close-up of words&#10;&#10;Description automatically generated">
            <a:extLst>
              <a:ext uri="{FF2B5EF4-FFF2-40B4-BE49-F238E27FC236}">
                <a16:creationId xmlns:a16="http://schemas.microsoft.com/office/drawing/2014/main" id="{76144562-7FBD-44F2-ED22-A13A8C1399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1952" y="2000817"/>
            <a:ext cx="4292353" cy="2856366"/>
          </a:xfrm>
          <a:prstGeom prst="rect">
            <a:avLst/>
          </a:prstGeom>
        </p:spPr>
      </p:pic>
    </p:spTree>
    <p:extLst>
      <p:ext uri="{BB962C8B-B14F-4D97-AF65-F5344CB8AC3E}">
        <p14:creationId xmlns:p14="http://schemas.microsoft.com/office/powerpoint/2010/main" val="91834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1213577" y="187939"/>
            <a:ext cx="10733781" cy="1616203"/>
          </a:xfrm>
          <a:prstGeom prst="rect">
            <a:avLst/>
          </a:prstGeom>
        </p:spPr>
        <p:txBody>
          <a:bodyPr vert="horz" lIns="91440" tIns="45720" rIns="91440" bIns="45720" rtlCol="0" anchor="b" anchorCtr="0">
            <a:norm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pPr algn="ctr" defTabSz="914400">
              <a:lnSpc>
                <a:spcPct val="90000"/>
              </a:lnSpc>
              <a:spcAft>
                <a:spcPts val="600"/>
              </a:spcAft>
            </a:pPr>
            <a:r>
              <a:rPr lang="en-US" sz="2400">
                <a:latin typeface="Century Gothic" panose="020B0502020202020204" pitchFamily="34" charset="0"/>
                <a:cs typeface="Helvetica"/>
              </a:rPr>
              <a:t>The link between the rise of populism, the crisis of democracy and the decline of industrial democracy </a:t>
            </a:r>
            <a:endParaRPr lang="it-IT" sz="2400">
              <a:latin typeface="Century Gothic" panose="020B0502020202020204" pitchFamily="34" charset="0"/>
              <a:cs typeface="Helvetica"/>
            </a:endParaRPr>
          </a:p>
          <a:p>
            <a:pPr defTabSz="914400">
              <a:lnSpc>
                <a:spcPct val="90000"/>
              </a:lnSpc>
              <a:spcAft>
                <a:spcPts val="600"/>
              </a:spcAft>
            </a:pPr>
            <a:endParaRPr lang="en-US" sz="2200" kern="1200" dirty="0">
              <a:solidFill>
                <a:schemeClr val="tx1"/>
              </a:solidFill>
              <a:latin typeface="+mj-lt"/>
              <a:ea typeface="+mj-ea"/>
              <a:cs typeface="+mj-cs"/>
            </a:endParaRPr>
          </a:p>
        </p:txBody>
      </p:sp>
      <p:sp>
        <p:nvSpPr>
          <p:cNvPr id="3" name="Sottotitolo 2">
            <a:extLst>
              <a:ext uri="{FF2B5EF4-FFF2-40B4-BE49-F238E27FC236}">
                <a16:creationId xmlns:a16="http://schemas.microsoft.com/office/drawing/2014/main" id="{DFAD50AA-E5F7-4EBB-8A94-CED3D593A5FC}"/>
              </a:ext>
            </a:extLst>
          </p:cNvPr>
          <p:cNvSpPr txBox="1">
            <a:spLocks/>
          </p:cNvSpPr>
          <p:nvPr/>
        </p:nvSpPr>
        <p:spPr>
          <a:xfrm>
            <a:off x="467619" y="1705084"/>
            <a:ext cx="10510803" cy="4515242"/>
          </a:xfrm>
          <a:prstGeom prst="rect">
            <a:avLst/>
          </a:prstGeom>
        </p:spPr>
        <p:txBody>
          <a:bodyPr vert="horz" lIns="91440" tIns="45720" rIns="91440" bIns="45720" rtlCol="0" anchor="t" anchorCtr="0">
            <a:normAutofit/>
          </a:bodyPr>
          <a:lstStyle>
            <a:lvl1pPr marL="0" indent="0" algn="l" defTabSz="914377" rtl="0" eaLnBrk="1" latinLnBrk="0" hangingPunct="1">
              <a:lnSpc>
                <a:spcPct val="100000"/>
              </a:lnSpc>
              <a:spcBef>
                <a:spcPts val="400"/>
              </a:spcBef>
              <a:spcAft>
                <a:spcPts val="400"/>
              </a:spcAft>
              <a:buFont typeface="Arial" panose="020B0604020202020204" pitchFamily="34" charset="0"/>
              <a:buNone/>
              <a:defRPr lang="it-IT" sz="2600" kern="1200" dirty="0">
                <a:solidFill>
                  <a:srgbClr val="1E2F48"/>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defTabSz="914400">
              <a:lnSpc>
                <a:spcPct val="90000"/>
              </a:lnSpc>
            </a:pPr>
            <a:r>
              <a:rPr lang="en-US" sz="1800" dirty="0">
                <a:solidFill>
                  <a:schemeClr val="tx1"/>
                </a:solidFill>
                <a:effectLst/>
                <a:latin typeface="Calibri" panose="020F0502020204030204" pitchFamily="34" charset="0"/>
                <a:cs typeface="Calibri" panose="020F0502020204030204" pitchFamily="34" charset="0"/>
              </a:rPr>
              <a:t>The crisis of Fordism also coincided, in the opinion of most critics, with the crisis of the model of industrial relations that characterized it:</a:t>
            </a:r>
          </a:p>
          <a:p>
            <a:pPr marL="114300" defTabSz="914400">
              <a:lnSpc>
                <a:spcPct val="90000"/>
              </a:lnSpc>
            </a:pPr>
            <a:endParaRPr lang="en-US" sz="1800" dirty="0">
              <a:solidFill>
                <a:schemeClr val="tx1"/>
              </a:solidFill>
              <a:effectLst/>
              <a:latin typeface="Calibri" panose="020F0502020204030204" pitchFamily="34" charset="0"/>
              <a:cs typeface="Calibri" panose="020F0502020204030204" pitchFamily="34" charset="0"/>
            </a:endParaRPr>
          </a:p>
        </p:txBody>
      </p:sp>
      <p:grpSp>
        <p:nvGrpSpPr>
          <p:cNvPr id="23" name="Group 22">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24" name="Rectangle 23">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Picture 8">
            <a:extLst>
              <a:ext uri="{FF2B5EF4-FFF2-40B4-BE49-F238E27FC236}">
                <a16:creationId xmlns:a16="http://schemas.microsoft.com/office/drawing/2014/main" id="{19FCA560-4509-965C-400C-BDB9B69D892A}"/>
              </a:ext>
            </a:extLst>
          </p:cNvPr>
          <p:cNvPicPr>
            <a:picLocks noChangeAspect="1"/>
          </p:cNvPicPr>
          <p:nvPr/>
        </p:nvPicPr>
        <p:blipFill>
          <a:blip r:embed="rId2"/>
          <a:stretch>
            <a:fillRect/>
          </a:stretch>
        </p:blipFill>
        <p:spPr>
          <a:xfrm>
            <a:off x="5981131" y="2609821"/>
            <a:ext cx="5891857" cy="3541383"/>
          </a:xfrm>
          <a:prstGeom prst="rect">
            <a:avLst/>
          </a:prstGeom>
        </p:spPr>
      </p:pic>
      <p:sp>
        <p:nvSpPr>
          <p:cNvPr id="13" name="TextBox 12">
            <a:extLst>
              <a:ext uri="{FF2B5EF4-FFF2-40B4-BE49-F238E27FC236}">
                <a16:creationId xmlns:a16="http://schemas.microsoft.com/office/drawing/2014/main" id="{DC476ECE-6038-0788-636E-BFF3320A7970}"/>
              </a:ext>
            </a:extLst>
          </p:cNvPr>
          <p:cNvSpPr txBox="1"/>
          <p:nvPr/>
        </p:nvSpPr>
        <p:spPr>
          <a:xfrm>
            <a:off x="6504501" y="6151204"/>
            <a:ext cx="5442857" cy="230832"/>
          </a:xfrm>
          <a:prstGeom prst="rect">
            <a:avLst/>
          </a:prstGeom>
          <a:noFill/>
        </p:spPr>
        <p:txBody>
          <a:bodyPr wrap="square" rtlCol="0">
            <a:spAutoFit/>
          </a:bodyPr>
          <a:lstStyle/>
          <a:p>
            <a:r>
              <a:rPr lang="it-IT" sz="900" dirty="0"/>
              <a:t>OECD, </a:t>
            </a:r>
            <a:r>
              <a:rPr lang="it-IT" sz="900" i="1" dirty="0"/>
              <a:t>Trade union </a:t>
            </a:r>
            <a:r>
              <a:rPr lang="it-IT" sz="900" i="1" dirty="0" err="1"/>
              <a:t>density</a:t>
            </a:r>
            <a:r>
              <a:rPr lang="it-IT" sz="900" i="1" dirty="0"/>
              <a:t> as </a:t>
            </a:r>
            <a:r>
              <a:rPr lang="it-IT" sz="900" i="1" dirty="0" err="1"/>
              <a:t>percentage</a:t>
            </a:r>
            <a:r>
              <a:rPr lang="it-IT" sz="900" i="1" dirty="0"/>
              <a:t> of </a:t>
            </a:r>
            <a:r>
              <a:rPr lang="it-IT" sz="900" i="1" dirty="0" err="1"/>
              <a:t>employees</a:t>
            </a:r>
            <a:endParaRPr lang="it-IT" sz="900" i="1" dirty="0"/>
          </a:p>
        </p:txBody>
      </p:sp>
      <p:pic>
        <p:nvPicPr>
          <p:cNvPr id="14" name="Picture 13">
            <a:extLst>
              <a:ext uri="{FF2B5EF4-FFF2-40B4-BE49-F238E27FC236}">
                <a16:creationId xmlns:a16="http://schemas.microsoft.com/office/drawing/2014/main" id="{EA3C5019-A217-33D9-F802-E052F6FB2F72}"/>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r="1639" b="10217"/>
          <a:stretch/>
        </p:blipFill>
        <p:spPr>
          <a:xfrm>
            <a:off x="1012253" y="2268477"/>
            <a:ext cx="3644154" cy="3951848"/>
          </a:xfrm>
          <a:prstGeom prst="rect">
            <a:avLst/>
          </a:prstGeom>
        </p:spPr>
      </p:pic>
      <p:sp>
        <p:nvSpPr>
          <p:cNvPr id="15" name="TextBox 14">
            <a:extLst>
              <a:ext uri="{FF2B5EF4-FFF2-40B4-BE49-F238E27FC236}">
                <a16:creationId xmlns:a16="http://schemas.microsoft.com/office/drawing/2014/main" id="{B1E65D7A-1DAA-1C74-B0D8-15E7110073A8}"/>
              </a:ext>
            </a:extLst>
          </p:cNvPr>
          <p:cNvSpPr txBox="1"/>
          <p:nvPr/>
        </p:nvSpPr>
        <p:spPr>
          <a:xfrm>
            <a:off x="123362" y="6289446"/>
            <a:ext cx="6217920" cy="646331"/>
          </a:xfrm>
          <a:prstGeom prst="rect">
            <a:avLst/>
          </a:prstGeom>
          <a:noFill/>
        </p:spPr>
        <p:txBody>
          <a:bodyPr wrap="square" rtlCol="0">
            <a:spAutoFit/>
          </a:bodyPr>
          <a:lstStyle/>
          <a:p>
            <a:r>
              <a:rPr lang="en-US" sz="900" dirty="0"/>
              <a:t>Industrial democracy index: Absolute variation of Industrial democracy scores by countries (2008–2012/2013–2017), in Sanz, P., </a:t>
            </a:r>
            <a:r>
              <a:rPr lang="en-US" sz="900" dirty="0" err="1"/>
              <a:t>Welz</a:t>
            </a:r>
            <a:r>
              <a:rPr lang="en-US" sz="900" dirty="0"/>
              <a:t>, C., </a:t>
            </a:r>
            <a:r>
              <a:rPr lang="en-US" sz="900" dirty="0" err="1"/>
              <a:t>Caprile</a:t>
            </a:r>
            <a:r>
              <a:rPr lang="en-US" sz="900" dirty="0"/>
              <a:t>, M., Contreras, R. (2020),  </a:t>
            </a:r>
            <a:r>
              <a:rPr lang="en-US" sz="900" i="1" dirty="0"/>
              <a:t>Industrial democracy in Europe: a quantitative approach in  Labour &amp; Industry a journal of the social and economic relations of work · June 2020</a:t>
            </a:r>
          </a:p>
          <a:p>
            <a:endParaRPr lang="it-IT" sz="900" dirty="0"/>
          </a:p>
        </p:txBody>
      </p:sp>
    </p:spTree>
    <p:extLst>
      <p:ext uri="{BB962C8B-B14F-4D97-AF65-F5344CB8AC3E}">
        <p14:creationId xmlns:p14="http://schemas.microsoft.com/office/powerpoint/2010/main" val="343860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740502" y="83251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pPr algn="ctr"/>
            <a:r>
              <a:rPr lang="en-US" sz="2400" dirty="0">
                <a:latin typeface="Century Gothic" panose="020B0502020202020204" pitchFamily="34" charset="0"/>
                <a:cs typeface="Helvetica"/>
              </a:rPr>
              <a:t>The link between the rise of populism, the crisis of democracy and the decline of industrial democracy </a:t>
            </a:r>
            <a:endParaRPr lang="it-IT" sz="2400" dirty="0">
              <a:latin typeface="Century Gothic" panose="020B0502020202020204" pitchFamily="34" charset="0"/>
              <a:cs typeface="Helvetica"/>
            </a:endParaRPr>
          </a:p>
        </p:txBody>
      </p:sp>
      <p:sp>
        <p:nvSpPr>
          <p:cNvPr id="3" name="Sottotitolo 2">
            <a:extLst>
              <a:ext uri="{FF2B5EF4-FFF2-40B4-BE49-F238E27FC236}">
                <a16:creationId xmlns:a16="http://schemas.microsoft.com/office/drawing/2014/main" id="{DFAD50AA-E5F7-4EBB-8A94-CED3D593A5FC}"/>
              </a:ext>
            </a:extLst>
          </p:cNvPr>
          <p:cNvSpPr txBox="1">
            <a:spLocks/>
          </p:cNvSpPr>
          <p:nvPr/>
        </p:nvSpPr>
        <p:spPr>
          <a:xfrm>
            <a:off x="627961" y="1453782"/>
            <a:ext cx="4985048" cy="4969057"/>
          </a:xfrm>
          <a:prstGeom prst="rect">
            <a:avLst/>
          </a:prstGeom>
        </p:spPr>
        <p:txBody>
          <a:bodyPr vert="horz" lIns="0" tIns="0" rIns="0" bIns="0" rtlCol="0" anchor="t" anchorCtr="0">
            <a:noAutofit/>
          </a:bodyPr>
          <a:lstStyle>
            <a:lvl1pPr marL="0" indent="0" algn="l" defTabSz="914377" rtl="0" eaLnBrk="1" latinLnBrk="0" hangingPunct="1">
              <a:lnSpc>
                <a:spcPct val="100000"/>
              </a:lnSpc>
              <a:spcBef>
                <a:spcPts val="400"/>
              </a:spcBef>
              <a:spcAft>
                <a:spcPts val="400"/>
              </a:spcAft>
              <a:buFont typeface="Arial" panose="020B0604020202020204" pitchFamily="34" charset="0"/>
              <a:buNone/>
              <a:defRPr lang="it-IT" sz="2600" kern="1200" dirty="0">
                <a:solidFill>
                  <a:srgbClr val="1E2F48"/>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30000"/>
              </a:lnSpc>
              <a:spcAft>
                <a:spcPts val="1000"/>
              </a:spcAft>
            </a:pPr>
            <a:endParaRPr lang="en-US" sz="16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30000"/>
              </a:lnSpc>
              <a:spcAft>
                <a:spcPts val="1000"/>
              </a:spcAft>
            </a:pPr>
            <a:endParaRPr lang="en-US" sz="1800" i="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30000"/>
              </a:lnSpc>
              <a:spcAft>
                <a:spcPts val="1000"/>
              </a:spcAft>
            </a:pPr>
            <a:r>
              <a:rPr lang="en-US" sz="18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I</a:t>
            </a:r>
            <a:r>
              <a:rPr lang="en-US" sz="18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ndustrial democracy </a:t>
            </a:r>
            <a:r>
              <a:rPr lang="en-US"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as the </a:t>
            </a:r>
            <a:r>
              <a:rPr lang="en-US"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set of democratic and participatory processes involving employers and employees at different levels and mainly through representative institutions (trade unions and confederal, sectoral, territorial employers' associations, bilateral bodies, workers' delegates) at all levels of economic institutions (from the single enterprise at the national sectoral level)</a:t>
            </a:r>
          </a:p>
        </p:txBody>
      </p:sp>
      <p:pic>
        <p:nvPicPr>
          <p:cNvPr id="6" name="Picture 5">
            <a:extLst>
              <a:ext uri="{FF2B5EF4-FFF2-40B4-BE49-F238E27FC236}">
                <a16:creationId xmlns:a16="http://schemas.microsoft.com/office/drawing/2014/main" id="{4EDE609A-2151-7189-AC7B-F4CAEB7914F9}"/>
              </a:ext>
            </a:extLst>
          </p:cNvPr>
          <p:cNvPicPr>
            <a:picLocks noChangeAspect="1"/>
          </p:cNvPicPr>
          <p:nvPr/>
        </p:nvPicPr>
        <p:blipFill>
          <a:blip r:embed="rId2"/>
          <a:stretch>
            <a:fillRect/>
          </a:stretch>
        </p:blipFill>
        <p:spPr>
          <a:xfrm>
            <a:off x="6772168" y="2114074"/>
            <a:ext cx="4791871" cy="3450635"/>
          </a:xfrm>
          <a:prstGeom prst="rect">
            <a:avLst/>
          </a:prstGeom>
        </p:spPr>
      </p:pic>
      <p:sp>
        <p:nvSpPr>
          <p:cNvPr id="8" name="TextBox 7">
            <a:extLst>
              <a:ext uri="{FF2B5EF4-FFF2-40B4-BE49-F238E27FC236}">
                <a16:creationId xmlns:a16="http://schemas.microsoft.com/office/drawing/2014/main" id="{0EEF759F-A1CA-5344-CC9B-D8D10146CE79}"/>
              </a:ext>
            </a:extLst>
          </p:cNvPr>
          <p:cNvSpPr txBox="1"/>
          <p:nvPr/>
        </p:nvSpPr>
        <p:spPr>
          <a:xfrm>
            <a:off x="6221394" y="5597361"/>
            <a:ext cx="6096000" cy="369332"/>
          </a:xfrm>
          <a:prstGeom prst="rect">
            <a:avLst/>
          </a:prstGeom>
          <a:noFill/>
        </p:spPr>
        <p:txBody>
          <a:bodyPr wrap="square">
            <a:spAutoFit/>
          </a:bodyPr>
          <a:lstStyle/>
          <a:p>
            <a:r>
              <a:rPr lang="en-US" sz="900" dirty="0"/>
              <a:t>Industrial Democracy Index- Convergence and divergence patterns, Eu Member States, in Eurofound, </a:t>
            </a:r>
            <a:r>
              <a:rPr lang="en-US" sz="900" i="1" dirty="0"/>
              <a:t>Measuring key dimensions of industrial relations and industrial democracy</a:t>
            </a:r>
          </a:p>
        </p:txBody>
      </p:sp>
    </p:spTree>
    <p:extLst>
      <p:ext uri="{BB962C8B-B14F-4D97-AF65-F5344CB8AC3E}">
        <p14:creationId xmlns:p14="http://schemas.microsoft.com/office/powerpoint/2010/main" val="14497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740502" y="83251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pPr algn="ctr"/>
            <a:r>
              <a:rPr lang="en-US" sz="2400" dirty="0">
                <a:latin typeface="Century Gothic" panose="020B0502020202020204" pitchFamily="34" charset="0"/>
                <a:cs typeface="Helvetica"/>
              </a:rPr>
              <a:t>The link between the rise of populism, the crisis of democracy and the decline of industrial democracy</a:t>
            </a:r>
          </a:p>
          <a:p>
            <a:pPr algn="ctr"/>
            <a:r>
              <a:rPr lang="en-US" sz="2400" dirty="0">
                <a:latin typeface="Century Gothic" panose="020B0502020202020204" pitchFamily="34" charset="0"/>
                <a:cs typeface="Helvetica"/>
              </a:rPr>
              <a:t> </a:t>
            </a:r>
            <a:endParaRPr lang="it-IT" sz="2400" dirty="0">
              <a:latin typeface="Century Gothic" panose="020B0502020202020204" pitchFamily="34" charset="0"/>
              <a:cs typeface="Helvetica"/>
            </a:endParaRPr>
          </a:p>
        </p:txBody>
      </p:sp>
      <p:sp>
        <p:nvSpPr>
          <p:cNvPr id="3" name="Sottotitolo 2">
            <a:extLst>
              <a:ext uri="{FF2B5EF4-FFF2-40B4-BE49-F238E27FC236}">
                <a16:creationId xmlns:a16="http://schemas.microsoft.com/office/drawing/2014/main" id="{DFAD50AA-E5F7-4EBB-8A94-CED3D593A5FC}"/>
              </a:ext>
            </a:extLst>
          </p:cNvPr>
          <p:cNvSpPr txBox="1">
            <a:spLocks/>
          </p:cNvSpPr>
          <p:nvPr/>
        </p:nvSpPr>
        <p:spPr>
          <a:xfrm>
            <a:off x="627961" y="1552074"/>
            <a:ext cx="10961784" cy="4870765"/>
          </a:xfrm>
          <a:prstGeom prst="rect">
            <a:avLst/>
          </a:prstGeom>
        </p:spPr>
        <p:txBody>
          <a:bodyPr vert="horz" lIns="0" tIns="0" rIns="0" bIns="0" rtlCol="0" anchor="t" anchorCtr="0">
            <a:noAutofit/>
          </a:bodyPr>
          <a:lstStyle>
            <a:lvl1pPr marL="0" indent="0" algn="l" defTabSz="914377" rtl="0" eaLnBrk="1" latinLnBrk="0" hangingPunct="1">
              <a:lnSpc>
                <a:spcPct val="100000"/>
              </a:lnSpc>
              <a:spcBef>
                <a:spcPts val="400"/>
              </a:spcBef>
              <a:spcAft>
                <a:spcPts val="400"/>
              </a:spcAft>
              <a:buFont typeface="Arial" panose="020B0604020202020204" pitchFamily="34" charset="0"/>
              <a:buNone/>
              <a:defRPr lang="it-IT" sz="2600" kern="1200" dirty="0">
                <a:solidFill>
                  <a:srgbClr val="1E2F48"/>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endParaRPr lang="en-US" sz="18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7CDF199-B6D0-36C9-E27D-6AFB81012F95}"/>
              </a:ext>
            </a:extLst>
          </p:cNvPr>
          <p:cNvSpPr txBox="1"/>
          <p:nvPr/>
        </p:nvSpPr>
        <p:spPr>
          <a:xfrm>
            <a:off x="-1" y="1971519"/>
            <a:ext cx="7174523" cy="5016758"/>
          </a:xfrm>
          <a:prstGeom prst="rect">
            <a:avLst/>
          </a:prstGeom>
          <a:noFill/>
        </p:spPr>
        <p:txBody>
          <a:bodyPr wrap="square" rtlCol="0">
            <a:spAutoFit/>
          </a:bodyPr>
          <a:lstStyle/>
          <a:p>
            <a:pPr marL="285750" indent="-285750" algn="jus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dirty="0">
                <a:effectLst/>
                <a:latin typeface="Calibri" panose="020F0502020204030204" pitchFamily="34" charset="0"/>
                <a:ea typeface="Arial" panose="020B0604020202020204" pitchFamily="34" charset="0"/>
                <a:cs typeface="Calibri" panose="020F0502020204030204" pitchFamily="34" charset="0"/>
              </a:rPr>
              <a:t>Numerous  studies have emphasized the beneficial roles of unions and industrial democracy in relation to political democracy (</a:t>
            </a:r>
            <a:r>
              <a:rPr lang="en-GB" dirty="0" err="1">
                <a:effectLst/>
                <a:latin typeface="Calibri" panose="020F0502020204030204" pitchFamily="34" charset="0"/>
                <a:ea typeface="Arial" panose="020B0604020202020204" pitchFamily="34" charset="0"/>
                <a:cs typeface="Calibri" panose="020F0502020204030204" pitchFamily="34" charset="0"/>
              </a:rPr>
              <a:t>Verba</a:t>
            </a:r>
            <a:r>
              <a:rPr lang="en-GB" dirty="0">
                <a:effectLst/>
                <a:latin typeface="Calibri" panose="020F0502020204030204" pitchFamily="34" charset="0"/>
                <a:ea typeface="Arial" panose="020B0604020202020204" pitchFamily="34" charset="0"/>
                <a:cs typeface="Calibri" panose="020F0502020204030204" pitchFamily="34" charset="0"/>
              </a:rPr>
              <a:t> et al., 1995)</a:t>
            </a:r>
          </a:p>
          <a:p>
            <a:pPr marL="285750" indent="-285750" algn="just">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cs typeface="Calibri" panose="020F0502020204030204" pitchFamily="34" charset="0"/>
              </a:rPr>
              <a:t>Populism does not inherently pose a direct threat to democracy; rather, it emerges as a manifestation of the challenges confronting democracy</a:t>
            </a:r>
          </a:p>
          <a:p>
            <a:pPr marL="285750" indent="-285750" algn="just">
              <a:buFont typeface="Arial" panose="020B0604020202020204" pitchFamily="34" charset="0"/>
              <a:buChar char="•"/>
            </a:pPr>
            <a:endParaRPr lang="en-US" dirty="0">
              <a:effectLst/>
              <a:latin typeface="Calibri" panose="020F0502020204030204" pitchFamily="34" charset="0"/>
              <a:ea typeface="Arial" panose="020B0604020202020204" pitchFamily="34" charset="0"/>
              <a:cs typeface="Calibri" panose="020F0502020204030204" pitchFamily="34" charset="0"/>
            </a:endParaRPr>
          </a:p>
          <a:p>
            <a:pPr marL="285750" indent="-285750" algn="just">
              <a:buFont typeface="Arial" panose="020B0604020202020204" pitchFamily="34" charset="0"/>
              <a:buChar char="•"/>
            </a:pPr>
            <a:r>
              <a:rPr lang="en-GB" dirty="0" err="1">
                <a:effectLst/>
                <a:latin typeface="Calibri" panose="020F0502020204030204" pitchFamily="34" charset="0"/>
                <a:ea typeface="Arial" panose="020B0604020202020204" pitchFamily="34" charset="0"/>
              </a:rPr>
              <a:t>Bogg</a:t>
            </a:r>
            <a:r>
              <a:rPr lang="en-GB" dirty="0">
                <a:effectLst/>
                <a:latin typeface="Calibri" panose="020F0502020204030204" pitchFamily="34" charset="0"/>
                <a:ea typeface="Arial" panose="020B0604020202020204" pitchFamily="34" charset="0"/>
              </a:rPr>
              <a:t> and Freedland argue that "the endurance of democratic institutions in society is reliant on the endurance of democratic institutions in the domain of work and work relations" (</a:t>
            </a:r>
            <a:r>
              <a:rPr lang="en-GB" dirty="0" err="1">
                <a:effectLst/>
                <a:latin typeface="Calibri" panose="020F0502020204030204" pitchFamily="34" charset="0"/>
                <a:ea typeface="Arial" panose="020B0604020202020204" pitchFamily="34" charset="0"/>
              </a:rPr>
              <a:t>Bogg</a:t>
            </a:r>
            <a:r>
              <a:rPr lang="en-GB" dirty="0">
                <a:effectLst/>
                <a:latin typeface="Calibri" panose="020F0502020204030204" pitchFamily="34" charset="0"/>
                <a:ea typeface="Arial" panose="020B0604020202020204" pitchFamily="34" charset="0"/>
              </a:rPr>
              <a:t> and Freedland 2018)</a:t>
            </a:r>
          </a:p>
          <a:p>
            <a:pPr marL="285750" indent="-285750" algn="just">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dirty="0">
                <a:effectLst/>
                <a:latin typeface="Calibri" panose="020F0502020204030204" pitchFamily="34" charset="0"/>
                <a:ea typeface="Calibri" panose="020F0502020204030204" pitchFamily="34" charset="0"/>
              </a:rPr>
              <a:t>Populism thus can operate as a source of identity and social cohesion, often in response to and/or as a sign of a crisis of existing sources of identity, i.e. trade unions (</a:t>
            </a:r>
            <a:r>
              <a:rPr lang="en-GB" dirty="0" err="1">
                <a:effectLst/>
                <a:latin typeface="Calibri" panose="020F0502020204030204" pitchFamily="34" charset="0"/>
                <a:ea typeface="Calibri" panose="020F0502020204030204" pitchFamily="34" charset="0"/>
              </a:rPr>
              <a:t>Mény</a:t>
            </a:r>
            <a:r>
              <a:rPr lang="en-GB" dirty="0">
                <a:effectLst/>
                <a:latin typeface="Calibri" panose="020F0502020204030204" pitchFamily="34" charset="0"/>
                <a:ea typeface="Calibri" panose="020F0502020204030204" pitchFamily="34" charset="0"/>
              </a:rPr>
              <a:t> et </a:t>
            </a:r>
            <a:r>
              <a:rPr lang="en-GB" dirty="0" err="1">
                <a:effectLst/>
                <a:latin typeface="Calibri" panose="020F0502020204030204" pitchFamily="34" charset="0"/>
                <a:ea typeface="Calibri" panose="020F0502020204030204" pitchFamily="34" charset="0"/>
              </a:rPr>
              <a:t>Surel</a:t>
            </a:r>
            <a:r>
              <a:rPr lang="en-GB" dirty="0">
                <a:effectLst/>
                <a:latin typeface="Calibri" panose="020F0502020204030204" pitchFamily="34" charset="0"/>
                <a:ea typeface="Calibri" panose="020F0502020204030204" pitchFamily="34" charset="0"/>
              </a:rPr>
              <a:t> 2000) </a:t>
            </a: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21DC298A-8FE2-414D-D321-672DA856904B}"/>
              </a:ext>
            </a:extLst>
          </p:cNvPr>
          <p:cNvSpPr txBox="1"/>
          <p:nvPr/>
        </p:nvSpPr>
        <p:spPr>
          <a:xfrm>
            <a:off x="7403852" y="6361916"/>
            <a:ext cx="4644572" cy="784830"/>
          </a:xfrm>
          <a:prstGeom prst="rect">
            <a:avLst/>
          </a:prstGeom>
          <a:noFill/>
        </p:spPr>
        <p:txBody>
          <a:bodyPr wrap="square" rtlCol="0">
            <a:spAutoFit/>
          </a:bodyPr>
          <a:lstStyle/>
          <a:p>
            <a:r>
              <a:rPr lang="it-IT" sz="900" dirty="0"/>
              <a:t>Industrial Relations Index scores, EU and </a:t>
            </a:r>
            <a:r>
              <a:rPr lang="it-IT" sz="900" dirty="0" err="1"/>
              <a:t>Member</a:t>
            </a:r>
            <a:r>
              <a:rPr lang="it-IT" sz="900" dirty="0"/>
              <a:t> States, 2018–2021, in </a:t>
            </a:r>
            <a:r>
              <a:rPr lang="en-US" sz="900" dirty="0"/>
              <a:t>Eurofound,</a:t>
            </a:r>
            <a:r>
              <a:rPr lang="it-IT" sz="900" dirty="0"/>
              <a:t> </a:t>
            </a:r>
            <a:r>
              <a:rPr lang="en-US" sz="900" i="1" dirty="0"/>
              <a:t>Measuring key dimensions of industrial relations and industrial democracy</a:t>
            </a:r>
          </a:p>
          <a:p>
            <a:endParaRPr lang="it-IT" dirty="0"/>
          </a:p>
        </p:txBody>
      </p:sp>
      <p:pic>
        <p:nvPicPr>
          <p:cNvPr id="10" name="Picture 9">
            <a:extLst>
              <a:ext uri="{FF2B5EF4-FFF2-40B4-BE49-F238E27FC236}">
                <a16:creationId xmlns:a16="http://schemas.microsoft.com/office/drawing/2014/main" id="{BC5EAA8C-CE1C-F2B3-4287-D03BBFB09805}"/>
              </a:ext>
            </a:extLst>
          </p:cNvPr>
          <p:cNvPicPr>
            <a:picLocks noChangeAspect="1"/>
          </p:cNvPicPr>
          <p:nvPr/>
        </p:nvPicPr>
        <p:blipFill>
          <a:blip r:embed="rId2"/>
          <a:stretch>
            <a:fillRect/>
          </a:stretch>
        </p:blipFill>
        <p:spPr>
          <a:xfrm>
            <a:off x="8926958" y="1302139"/>
            <a:ext cx="2524540" cy="5059777"/>
          </a:xfrm>
          <a:prstGeom prst="rect">
            <a:avLst/>
          </a:prstGeom>
        </p:spPr>
      </p:pic>
    </p:spTree>
    <p:extLst>
      <p:ext uri="{BB962C8B-B14F-4D97-AF65-F5344CB8AC3E}">
        <p14:creationId xmlns:p14="http://schemas.microsoft.com/office/powerpoint/2010/main" val="144322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The interplay of unions, government, and political parties and its impact on the rise of populist parties across different nations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4" y="209608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806547" y="2096087"/>
            <a:ext cx="9996225" cy="4985980"/>
          </a:xfrm>
          <a:prstGeom prst="rect">
            <a:avLst/>
          </a:prstGeom>
          <a:noFill/>
        </p:spPr>
        <p:txBody>
          <a:bodyPr wrap="square" rtlCol="0">
            <a:spAutoFit/>
          </a:bodyPr>
          <a:lstStyle/>
          <a:p>
            <a:pPr algn="ctr"/>
            <a:r>
              <a:rPr lang="it-IT" sz="2000" dirty="0">
                <a:solidFill>
                  <a:schemeClr val="accent1"/>
                </a:solidFill>
              </a:rPr>
              <a:t>ITALY</a:t>
            </a: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a:t>
            </a:r>
            <a:r>
              <a:rPr lang="en-US" sz="1600" b="0" i="1" dirty="0">
                <a:solidFill>
                  <a:srgbClr val="222222"/>
                </a:solidFill>
                <a:effectLst/>
                <a:latin typeface="Calibri" panose="020F0502020204030204" pitchFamily="34" charset="0"/>
              </a:rPr>
              <a:t>Populist paradise</a:t>
            </a:r>
            <a:r>
              <a:rPr lang="en-US" sz="1600" b="0" i="0" dirty="0">
                <a:solidFill>
                  <a:srgbClr val="222222"/>
                </a:solidFill>
                <a:effectLst/>
                <a:latin typeface="Calibri" panose="020F0502020204030204" pitchFamily="34" charset="0"/>
              </a:rPr>
              <a:t>” (</a:t>
            </a:r>
            <a:r>
              <a:rPr lang="en-US" sz="1600" b="0" i="0" dirty="0" err="1">
                <a:solidFill>
                  <a:srgbClr val="222222"/>
                </a:solidFill>
                <a:effectLst/>
                <a:latin typeface="Calibri" panose="020F0502020204030204" pitchFamily="34" charset="0"/>
              </a:rPr>
              <a:t>Zanatta</a:t>
            </a:r>
            <a:r>
              <a:rPr lang="en-US" sz="1600" b="0" i="0" dirty="0">
                <a:solidFill>
                  <a:srgbClr val="222222"/>
                </a:solidFill>
                <a:effectLst/>
                <a:latin typeface="Calibri" panose="020F0502020204030204" pitchFamily="34" charset="0"/>
              </a:rPr>
              <a:t> 2013): early emergence of populist entities in the 90’s as a consequence of the party system crisis following the large corruption scandal (</a:t>
            </a:r>
            <a:r>
              <a:rPr lang="en-US" sz="1600" b="0" i="1" dirty="0" err="1">
                <a:solidFill>
                  <a:srgbClr val="222222"/>
                </a:solidFill>
                <a:effectLst/>
                <a:latin typeface="Calibri" panose="020F0502020204030204" pitchFamily="34" charset="0"/>
              </a:rPr>
              <a:t>Tangentopoli</a:t>
            </a:r>
            <a:r>
              <a:rPr lang="en-US" sz="1600" b="0" i="0" dirty="0">
                <a:solidFill>
                  <a:srgbClr val="222222"/>
                </a:solidFill>
                <a:effectLst/>
                <a:latin typeface="Calibri" panose="020F0502020204030204" pitchFamily="34" charset="0"/>
              </a:rPr>
              <a:t> broke the traditional alliances between political parties and trade unions), influx of foreign immigration and high skepticism towards Eurozone membership</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Emergence of 2 additional populist entities following the 2008 crisis: </a:t>
            </a:r>
            <a:r>
              <a:rPr lang="en-US" sz="1600" dirty="0">
                <a:solidFill>
                  <a:srgbClr val="222222"/>
                </a:solidFill>
                <a:latin typeface="Calibri" panose="020F0502020204030204" pitchFamily="34" charset="0"/>
              </a:rPr>
              <a:t>Brothers of Italy</a:t>
            </a:r>
            <a:r>
              <a:rPr lang="en-US" sz="1600" b="0" i="0" dirty="0">
                <a:solidFill>
                  <a:srgbClr val="222222"/>
                </a:solidFill>
                <a:effectLst/>
                <a:latin typeface="Calibri" panose="020F0502020204030204" pitchFamily="34" charset="0"/>
              </a:rPr>
              <a:t> on the political right spectrum and 5Star Movement on the left-wing side of the spectrum</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dirty="0">
                <a:solidFill>
                  <a:srgbClr val="222222"/>
                </a:solidFill>
                <a:latin typeface="Calibri" panose="020F0502020204030204" pitchFamily="34" charset="0"/>
              </a:rPr>
              <a:t>W</a:t>
            </a:r>
            <a:r>
              <a:rPr lang="en-US" sz="1600" b="0" i="0" dirty="0">
                <a:solidFill>
                  <a:srgbClr val="222222"/>
                </a:solidFill>
                <a:effectLst/>
                <a:latin typeface="Calibri" panose="020F0502020204030204" pitchFamily="34" charset="0"/>
              </a:rPr>
              <a:t>aning sense of legitimacy of trade unions across various segments of the workforce, because of their perceived role in facilitating labour market reforms at the margins and considered them part of the political elite</a:t>
            </a:r>
          </a:p>
          <a:p>
            <a:pPr marL="285750" indent="-285750" algn="just">
              <a:buFont typeface="Arial" panose="020B0604020202020204" pitchFamily="34" charset="0"/>
              <a:buChar char="•"/>
            </a:pPr>
            <a:endParaRPr lang="en-US" sz="1600" dirty="0">
              <a:solidFill>
                <a:srgbClr val="222222"/>
              </a:solidFill>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Trade unions in Italy maintained and still maintain relatively high levels of membership, and key stakeholders in labour relations continued to wield substantial institutional influence due to their integration in pivotal domains of industrial relations, the labour market, and welfare governance safeguards.</a:t>
            </a:r>
            <a:endParaRPr lang="it-IT"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endParaRPr lang="it-IT" sz="1600" dirty="0">
              <a:solidFill>
                <a:srgbClr val="222222"/>
              </a:solidFill>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For this reason, it is possible to assert that even if all Italian populist parties went to the government (</a:t>
            </a:r>
            <a:r>
              <a:rPr lang="en-US" sz="1600" dirty="0">
                <a:solidFill>
                  <a:srgbClr val="222222"/>
                </a:solidFill>
                <a:latin typeface="Calibri" panose="020F0502020204030204" pitchFamily="34" charset="0"/>
              </a:rPr>
              <a:t>Brothers of Italy</a:t>
            </a:r>
            <a:r>
              <a:rPr lang="en-US" sz="1600" b="0" i="0" dirty="0">
                <a:solidFill>
                  <a:srgbClr val="222222"/>
                </a:solidFill>
                <a:effectLst/>
                <a:latin typeface="Calibri" panose="020F0502020204030204" pitchFamily="34" charset="0"/>
              </a:rPr>
              <a:t> is currently in power), unilateralism and disintermediation encountered limitations.</a:t>
            </a:r>
            <a:endParaRPr lang="it-IT" sz="1600" dirty="0"/>
          </a:p>
          <a:p>
            <a:endParaRPr lang="it-IT" dirty="0"/>
          </a:p>
          <a:p>
            <a:endParaRPr lang="it-IT" dirty="0"/>
          </a:p>
        </p:txBody>
      </p:sp>
    </p:spTree>
    <p:extLst>
      <p:ext uri="{BB962C8B-B14F-4D97-AF65-F5344CB8AC3E}">
        <p14:creationId xmlns:p14="http://schemas.microsoft.com/office/powerpoint/2010/main" val="2745142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The interplay of unions, government, and political parties and its impact on the rise of populist parties across different nations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806546" y="1913207"/>
            <a:ext cx="10465149" cy="4832092"/>
          </a:xfrm>
          <a:prstGeom prst="rect">
            <a:avLst/>
          </a:prstGeom>
          <a:noFill/>
        </p:spPr>
        <p:txBody>
          <a:bodyPr wrap="square" rtlCol="0">
            <a:spAutoFit/>
          </a:bodyPr>
          <a:lstStyle/>
          <a:p>
            <a:pPr algn="ctr"/>
            <a:r>
              <a:rPr lang="it-IT" sz="2000" dirty="0">
                <a:solidFill>
                  <a:schemeClr val="accent1"/>
                </a:solidFill>
              </a:rPr>
              <a:t>SPAIN</a:t>
            </a: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Late emergence of populist actors compared to the other countries analyzed (Italy, France, Austria ,Poland)</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Podemos, </a:t>
            </a:r>
            <a:r>
              <a:rPr lang="en-US" sz="1600" b="0" i="0" dirty="0" err="1">
                <a:solidFill>
                  <a:srgbClr val="222222"/>
                </a:solidFill>
                <a:effectLst/>
                <a:latin typeface="Calibri" panose="020F0502020204030204" pitchFamily="34" charset="0"/>
              </a:rPr>
              <a:t>Ciudadanos</a:t>
            </a:r>
            <a:r>
              <a:rPr lang="en-US" sz="1600" b="0" i="0" dirty="0">
                <a:solidFill>
                  <a:srgbClr val="222222"/>
                </a:solidFill>
                <a:effectLst/>
                <a:latin typeface="Calibri" panose="020F0502020204030204" pitchFamily="34" charset="0"/>
              </a:rPr>
              <a:t> and Vox emerged as a consequence of the prolonged economic downturn exacerbated by the limited political space for social demands as well as the unilateral implementation of austerity policies</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Despite the participation of trade unions in numerous anti-austerity demonstrations, their involvement was not exclusive, nor predominant. Spanish grassroots actors deliberately refrained from engaging with trade unions or political parties</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The protest events Spain in 2011 took the unions by surprise, as they were partially a reaction against the unions themselves (“They don’t represent us” was a central tenet of the protests)</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The main unions initially maintained a distance from these protests. However, the subsequent interaction and capacity of unions and emerging grassroots actors to form coalitions  created opportunities for collaboration</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Institutionalization of Podemos helped someways the main trade unions to gain new institutional power resources and instill new confidence in social partners as a whole</a:t>
            </a:r>
          </a:p>
          <a:p>
            <a:pPr marL="285750" indent="-285750">
              <a:buFont typeface="Arial" panose="020B0604020202020204" pitchFamily="34" charset="0"/>
              <a:buChar char="•"/>
            </a:pPr>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178211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The interplay of unions, government, and political parties and its impact on the rise of populist parties across different nations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806546" y="2152358"/>
            <a:ext cx="10465149" cy="4093428"/>
          </a:xfrm>
          <a:prstGeom prst="rect">
            <a:avLst/>
          </a:prstGeom>
          <a:noFill/>
        </p:spPr>
        <p:txBody>
          <a:bodyPr wrap="square" rtlCol="0">
            <a:spAutoFit/>
          </a:bodyPr>
          <a:lstStyle/>
          <a:p>
            <a:pPr algn="ctr"/>
            <a:r>
              <a:rPr lang="it-IT" sz="2000" dirty="0">
                <a:solidFill>
                  <a:schemeClr val="accent1"/>
                </a:solidFill>
              </a:rPr>
              <a:t>FRANCE</a:t>
            </a: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Interesting case study because, unlike Italy, Spain, Austria and Poland, where populist parties came to power, in France populist parties have yet to govern</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The economic crisis, terrorist attacks and French migration issue are elements that have impacted the development and growth of French populist parties (</a:t>
            </a:r>
            <a:r>
              <a:rPr lang="en-US" sz="1600" b="0" i="0" dirty="0" err="1">
                <a:solidFill>
                  <a:srgbClr val="222222"/>
                </a:solidFill>
                <a:effectLst/>
                <a:latin typeface="Calibri" panose="020F0502020204030204" pitchFamily="34" charset="0"/>
              </a:rPr>
              <a:t>Rassemblement</a:t>
            </a:r>
            <a:r>
              <a:rPr lang="en-US" sz="1600" b="0" i="0" dirty="0">
                <a:solidFill>
                  <a:srgbClr val="222222"/>
                </a:solidFill>
                <a:effectLst/>
                <a:latin typeface="Calibri" panose="020F0502020204030204" pitchFamily="34" charset="0"/>
              </a:rPr>
              <a:t> National, La France </a:t>
            </a:r>
            <a:r>
              <a:rPr lang="en-US" sz="1600" b="0" i="0" dirty="0" err="1">
                <a:solidFill>
                  <a:srgbClr val="222222"/>
                </a:solidFill>
                <a:effectLst/>
                <a:latin typeface="Calibri" panose="020F0502020204030204" pitchFamily="34" charset="0"/>
              </a:rPr>
              <a:t>Insoumise</a:t>
            </a:r>
            <a:r>
              <a:rPr lang="en-US" sz="1600" b="0" i="0" dirty="0">
                <a:solidFill>
                  <a:srgbClr val="222222"/>
                </a:solidFill>
                <a:effectLst/>
                <a:latin typeface="Calibri" panose="020F0502020204030204" pitchFamily="34" charset="0"/>
              </a:rPr>
              <a:t> but also populist movements such as </a:t>
            </a:r>
            <a:r>
              <a:rPr lang="en-US" sz="1600" dirty="0">
                <a:solidFill>
                  <a:srgbClr val="222222"/>
                </a:solidFill>
                <a:latin typeface="Calibri" panose="020F0502020204030204" pitchFamily="34" charset="0"/>
              </a:rPr>
              <a:t>g</a:t>
            </a:r>
            <a:r>
              <a:rPr lang="en-US" sz="1600" b="0" i="0" dirty="0">
                <a:solidFill>
                  <a:srgbClr val="222222"/>
                </a:solidFill>
                <a:effectLst/>
                <a:latin typeface="Calibri" panose="020F0502020204030204" pitchFamily="34" charset="0"/>
              </a:rPr>
              <a:t>ilet jaunes) </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dirty="0">
                <a:solidFill>
                  <a:srgbClr val="222222"/>
                </a:solidFill>
                <a:latin typeface="Calibri" panose="020F0502020204030204" pitchFamily="34" charset="0"/>
              </a:rPr>
              <a:t>The Law n°2018-217 enacted by Macron heavily eroded the role of industrial democracy in the country, especially the role of trade unions in representing workers within workplaces</a:t>
            </a: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Despite the rate of </a:t>
            </a:r>
            <a:r>
              <a:rPr lang="en-US" sz="1600" b="0" i="0" dirty="0" err="1">
                <a:solidFill>
                  <a:srgbClr val="222222"/>
                </a:solidFill>
                <a:effectLst/>
                <a:latin typeface="Calibri" panose="020F0502020204030204" pitchFamily="34" charset="0"/>
              </a:rPr>
              <a:t>unionisation</a:t>
            </a:r>
            <a:r>
              <a:rPr lang="en-US" sz="1600" b="0" i="0" dirty="0">
                <a:solidFill>
                  <a:srgbClr val="222222"/>
                </a:solidFill>
                <a:effectLst/>
                <a:latin typeface="Calibri" panose="020F0502020204030204" pitchFamily="34" charset="0"/>
              </a:rPr>
              <a:t> has decreased in recent years, with the powerful protests against the pension reform wanted by Macron, trade unions regain new social and associational power resources</a:t>
            </a:r>
            <a:endParaRPr lang="en-US" sz="1600" dirty="0">
              <a:solidFill>
                <a:srgbClr val="222222"/>
              </a:solidFill>
              <a:latin typeface="Calibri" panose="020F0502020204030204" pitchFamily="34" charset="0"/>
            </a:endParaRPr>
          </a:p>
          <a:p>
            <a:pPr marL="285750" indent="-285750" algn="just">
              <a:buFont typeface="Arial" panose="020B0604020202020204" pitchFamily="34" charset="0"/>
              <a:buChar char="•"/>
            </a:pPr>
            <a:endParaRPr lang="en-US" sz="1600" b="0" i="0" dirty="0">
              <a:solidFill>
                <a:srgbClr val="222222"/>
              </a:solidFill>
              <a:effectLst/>
              <a:latin typeface="Calibri" panose="020F0502020204030204" pitchFamily="34" charset="0"/>
            </a:endParaRPr>
          </a:p>
          <a:p>
            <a:pPr marL="285750" indent="-285750" algn="just">
              <a:buFont typeface="Arial" panose="020B0604020202020204" pitchFamily="34" charset="0"/>
              <a:buChar char="•"/>
            </a:pPr>
            <a:r>
              <a:rPr lang="en-US" sz="1600" b="0" i="0" dirty="0">
                <a:solidFill>
                  <a:srgbClr val="222222"/>
                </a:solidFill>
                <a:effectLst/>
                <a:latin typeface="Calibri" panose="020F0502020204030204" pitchFamily="34" charset="0"/>
              </a:rPr>
              <a:t>The unitary </a:t>
            </a:r>
            <a:r>
              <a:rPr lang="en-US" sz="1600" dirty="0" err="1">
                <a:solidFill>
                  <a:srgbClr val="222222"/>
                </a:solidFill>
                <a:latin typeface="Calibri" panose="020F0502020204030204" pitchFamily="34" charset="0"/>
              </a:rPr>
              <a:t>i</a:t>
            </a:r>
            <a:r>
              <a:rPr lang="en-US" sz="1600" b="0" i="0" dirty="0" err="1">
                <a:solidFill>
                  <a:srgbClr val="222222"/>
                </a:solidFill>
                <a:effectLst/>
                <a:latin typeface="Calibri" panose="020F0502020204030204" pitchFamily="34" charset="0"/>
              </a:rPr>
              <a:t>ntersyndacal</a:t>
            </a:r>
            <a:r>
              <a:rPr lang="en-US" sz="1600" b="0" i="0" dirty="0">
                <a:solidFill>
                  <a:srgbClr val="222222"/>
                </a:solidFill>
                <a:effectLst/>
                <a:latin typeface="Calibri" panose="020F0502020204030204" pitchFamily="34" charset="0"/>
              </a:rPr>
              <a:t> alliance opposing the pension reform clashed with the La France </a:t>
            </a:r>
            <a:r>
              <a:rPr lang="en-US" sz="1600" b="0" i="0" dirty="0" err="1">
                <a:solidFill>
                  <a:srgbClr val="222222"/>
                </a:solidFill>
                <a:effectLst/>
                <a:latin typeface="Calibri" panose="020F0502020204030204" pitchFamily="34" charset="0"/>
              </a:rPr>
              <a:t>Insoumise</a:t>
            </a:r>
            <a:r>
              <a:rPr lang="en-US" sz="1600" b="0" i="0" dirty="0">
                <a:solidFill>
                  <a:srgbClr val="222222"/>
                </a:solidFill>
                <a:effectLst/>
                <a:latin typeface="Calibri" panose="020F0502020204030204" pitchFamily="34" charset="0"/>
              </a:rPr>
              <a:t> , accusing it of attempting to hijack the social movement and relegate trade unions to a secondary role</a:t>
            </a:r>
          </a:p>
        </p:txBody>
      </p:sp>
    </p:spTree>
    <p:extLst>
      <p:ext uri="{BB962C8B-B14F-4D97-AF65-F5344CB8AC3E}">
        <p14:creationId xmlns:p14="http://schemas.microsoft.com/office/powerpoint/2010/main" val="23893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91B19-7318-4AA1-B69E-0F3304E63875}"/>
              </a:ext>
            </a:extLst>
          </p:cNvPr>
          <p:cNvSpPr txBox="1">
            <a:spLocks/>
          </p:cNvSpPr>
          <p:nvPr/>
        </p:nvSpPr>
        <p:spPr>
          <a:xfrm>
            <a:off x="627961" y="1071661"/>
            <a:ext cx="10961784" cy="62127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lang="it-IT" sz="3100" b="1" kern="1200" dirty="0">
                <a:solidFill>
                  <a:srgbClr val="CC0000"/>
                </a:solidFill>
                <a:latin typeface="+mj-lt"/>
                <a:ea typeface="+mj-ea"/>
                <a:cs typeface="+mj-cs"/>
              </a:defRPr>
            </a:lvl1pPr>
          </a:lstStyle>
          <a:p>
            <a:r>
              <a:rPr lang="en-US" sz="2400" dirty="0">
                <a:latin typeface="Century Gothic" panose="020B0502020202020204" pitchFamily="34" charset="0"/>
                <a:cs typeface="Helvetica"/>
              </a:rPr>
              <a:t>The interplay of unions, government, and political parties and its impact on the rise of populist parties across different nations</a:t>
            </a:r>
            <a:endParaRPr lang="it-IT" sz="2400" dirty="0">
              <a:latin typeface="Century Gothic" panose="020B0502020202020204" pitchFamily="34" charset="0"/>
              <a:cs typeface="Helvetica"/>
            </a:endParaRPr>
          </a:p>
        </p:txBody>
      </p:sp>
      <p:sp>
        <p:nvSpPr>
          <p:cNvPr id="4" name="Rectangle 3">
            <a:extLst>
              <a:ext uri="{FF2B5EF4-FFF2-40B4-BE49-F238E27FC236}">
                <a16:creationId xmlns:a16="http://schemas.microsoft.com/office/drawing/2014/main" id="{EF113359-3F7C-BAC1-7162-FDF77CB12F4C}"/>
              </a:ext>
            </a:extLst>
          </p:cNvPr>
          <p:cNvSpPr/>
          <p:nvPr/>
        </p:nvSpPr>
        <p:spPr>
          <a:xfrm>
            <a:off x="337623" y="1913207"/>
            <a:ext cx="10934072" cy="4642338"/>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extBox 8">
            <a:extLst>
              <a:ext uri="{FF2B5EF4-FFF2-40B4-BE49-F238E27FC236}">
                <a16:creationId xmlns:a16="http://schemas.microsoft.com/office/drawing/2014/main" id="{6337CEEA-07D2-8870-B100-A5EFD10444BB}"/>
              </a:ext>
            </a:extLst>
          </p:cNvPr>
          <p:cNvSpPr txBox="1"/>
          <p:nvPr/>
        </p:nvSpPr>
        <p:spPr>
          <a:xfrm>
            <a:off x="445167" y="1564106"/>
            <a:ext cx="10826527" cy="6499802"/>
          </a:xfrm>
          <a:prstGeom prst="rect">
            <a:avLst/>
          </a:prstGeom>
          <a:noFill/>
        </p:spPr>
        <p:txBody>
          <a:bodyPr wrap="square" rtlCol="0">
            <a:spAutoFit/>
          </a:bodyPr>
          <a:lstStyle/>
          <a:p>
            <a:pPr algn="ctr"/>
            <a:endParaRPr lang="it-IT" sz="2000" dirty="0">
              <a:solidFill>
                <a:schemeClr val="accent1"/>
              </a:solidFill>
            </a:endParaRPr>
          </a:p>
          <a:p>
            <a:pPr algn="ctr"/>
            <a:r>
              <a:rPr lang="it-IT" sz="2000" dirty="0">
                <a:solidFill>
                  <a:schemeClr val="accent1"/>
                </a:solidFill>
              </a:rPr>
              <a:t>AUSTRIA</a:t>
            </a:r>
          </a:p>
          <a:p>
            <a:pPr algn="just">
              <a:buFont typeface="Arial" panose="020B0604020202020204" pitchFamily="34" charset="0"/>
              <a:buChar char="•"/>
            </a:pPr>
            <a:r>
              <a:rPr lang="en-US" sz="1600" b="0" i="0" dirty="0">
                <a:solidFill>
                  <a:srgbClr val="222222"/>
                </a:solidFill>
                <a:effectLst/>
                <a:latin typeface="Arial" panose="020B0604020202020204" pitchFamily="34" charset="0"/>
              </a:rPr>
              <a:t> </a:t>
            </a:r>
            <a:r>
              <a:rPr lang="en-US" sz="1600" b="0" i="0" dirty="0">
                <a:solidFill>
                  <a:srgbClr val="222222"/>
                </a:solidFill>
                <a:effectLst/>
                <a:latin typeface="Calibri" panose="020F0502020204030204" pitchFamily="34" charset="0"/>
                <a:cs typeface="Calibri" panose="020F0502020204030204" pitchFamily="34" charset="0"/>
              </a:rPr>
              <a:t>The historical alliance between trade unions and Social Democratic and Christian Democratic parties has helped unions exert influence over years</a:t>
            </a:r>
          </a:p>
          <a:p>
            <a:pPr algn="just">
              <a:buFont typeface="Arial" panose="020B0604020202020204" pitchFamily="34" charset="0"/>
              <a:buChar char="•"/>
            </a:pPr>
            <a:endParaRPr lang="en-US" sz="1600" b="0" i="0" dirty="0">
              <a:solidFill>
                <a:srgbClr val="222222"/>
              </a:solidFill>
              <a:effectLst/>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dirty="0">
                <a:solidFill>
                  <a:srgbClr val="222222"/>
                </a:solidFill>
                <a:latin typeface="Calibri" panose="020F0502020204030204" pitchFamily="34" charset="0"/>
                <a:cs typeface="Calibri" panose="020F0502020204030204" pitchFamily="34" charset="0"/>
              </a:rPr>
              <a:t> T</a:t>
            </a:r>
            <a:r>
              <a:rPr lang="en-US" sz="1600" b="0" i="0" dirty="0">
                <a:solidFill>
                  <a:srgbClr val="222222"/>
                </a:solidFill>
                <a:effectLst/>
                <a:latin typeface="Calibri" panose="020F0502020204030204" pitchFamily="34" charset="0"/>
                <a:cs typeface="Calibri" panose="020F0502020204030204" pitchFamily="34" charset="0"/>
              </a:rPr>
              <a:t>he conservative–right-wing populist government (2000 -2006) </a:t>
            </a:r>
            <a:r>
              <a:rPr lang="en-US" sz="1600" b="0" dirty="0">
                <a:solidFill>
                  <a:srgbClr val="222222"/>
                </a:solidFill>
                <a:effectLst/>
                <a:latin typeface="Calibri" panose="020F0502020204030204" pitchFamily="34" charset="0"/>
                <a:cs typeface="Calibri" panose="020F0502020204030204" pitchFamily="34" charset="0"/>
              </a:rPr>
              <a:t>between the conservative People’s Party (ÖVP) and the far-right Freedom Party of Austria (</a:t>
            </a:r>
            <a:r>
              <a:rPr lang="en-US" sz="1600" b="0" i="0" dirty="0">
                <a:solidFill>
                  <a:srgbClr val="222222"/>
                </a:solidFill>
                <a:effectLst/>
                <a:latin typeface="Calibri" panose="020F0502020204030204" pitchFamily="34" charset="0"/>
                <a:cs typeface="Calibri" panose="020F0502020204030204" pitchFamily="34" charset="0"/>
              </a:rPr>
              <a:t>FPÖ’)</a:t>
            </a:r>
            <a:r>
              <a:rPr lang="en-US" sz="1600" b="0" dirty="0">
                <a:solidFill>
                  <a:srgbClr val="222222"/>
                </a:solidFill>
                <a:effectLst/>
                <a:latin typeface="Calibri" panose="020F0502020204030204" pitchFamily="34" charset="0"/>
                <a:cs typeface="Calibri" panose="020F0502020204030204" pitchFamily="34" charset="0"/>
              </a:rPr>
              <a:t> attempted to minimize social partners’ influence and the role of industrial democracy</a:t>
            </a:r>
          </a:p>
          <a:p>
            <a:pPr algn="just">
              <a:buFont typeface="Arial" panose="020B0604020202020204" pitchFamily="34" charset="0"/>
              <a:buChar char="•"/>
            </a:pPr>
            <a:endParaRPr lang="en-US" sz="1600" b="0" dirty="0">
              <a:solidFill>
                <a:srgbClr val="222222"/>
              </a:solidFill>
              <a:effectLst/>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Despite of the decline in trade union membership and influence, particularly after the financial debacle involving ÖGB’s former bank BAWAG PSK, net trade union density reported by the OECD in 2019 is high: 27%. In addition, the collective bargaining system has continued to function effectively</a:t>
            </a: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Populist radical right parties have shifted towards a leftist socio-economic position in response to growing working-class support. FPÖ’s pro-welfare impact was restricted to the mitigation of welfare retrenchment for the core workforce</a:t>
            </a: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The power shift occurred because of the sudden end of the rightwing coalition between the FPÖ and the ÖVP in 2019 and the entry of the Green Party as coalition partner of the ÖVP</a:t>
            </a:r>
          </a:p>
          <a:p>
            <a:pPr algn="just">
              <a:buFont typeface="Arial" panose="020B0604020202020204" pitchFamily="34" charset="0"/>
              <a:buChar char="•"/>
            </a:pPr>
            <a:endParaRPr lang="en-US" sz="1600" dirty="0">
              <a:solidFill>
                <a:srgbClr val="222222"/>
              </a:solidFill>
              <a:latin typeface="Calibri" panose="020F0502020204030204" pitchFamily="34" charset="0"/>
              <a:cs typeface="Calibri" panose="020F0502020204030204" pitchFamily="34" charset="0"/>
            </a:endParaRPr>
          </a:p>
          <a:p>
            <a:pPr algn="just">
              <a:buFont typeface="Arial" panose="020B0604020202020204" pitchFamily="34" charset="0"/>
              <a:buChar char="•"/>
            </a:pPr>
            <a:r>
              <a:rPr lang="en-US" sz="1600" b="0" i="0" dirty="0">
                <a:solidFill>
                  <a:srgbClr val="222222"/>
                </a:solidFill>
                <a:effectLst/>
                <a:latin typeface="Calibri" panose="020F0502020204030204" pitchFamily="34" charset="0"/>
                <a:cs typeface="Calibri" panose="020F0502020204030204" pitchFamily="34" charset="0"/>
              </a:rPr>
              <a:t>Traditionally, social and labour policy is not strong in Green parties, but the Austrian Greens also have union connections via the independent-green faction in the ÖGB (including one Green MEP) and the Chamber of Labour</a:t>
            </a:r>
          </a:p>
          <a:p>
            <a:pPr algn="just">
              <a:buFont typeface="Arial" panose="020B0604020202020204" pitchFamily="34" charset="0"/>
              <a:buChar char="•"/>
            </a:pPr>
            <a:endParaRPr lang="en-US" sz="1600" b="0" i="0" dirty="0">
              <a:solidFill>
                <a:srgbClr val="222222"/>
              </a:solidFill>
              <a:effectLst/>
              <a:latin typeface="Arial" panose="020B0604020202020204" pitchFamily="34" charset="0"/>
            </a:endParaRPr>
          </a:p>
          <a:p>
            <a:pPr>
              <a:buFont typeface="Arial" panose="020B0604020202020204" pitchFamily="34" charset="0"/>
              <a:buChar char="•"/>
            </a:pPr>
            <a:endParaRPr lang="en-US" sz="1600" b="0" i="0" dirty="0">
              <a:solidFill>
                <a:srgbClr val="222222"/>
              </a:solidFill>
              <a:effectLst/>
              <a:latin typeface="Arial" panose="020B0604020202020204" pitchFamily="34" charset="0"/>
            </a:endParaRPr>
          </a:p>
          <a:p>
            <a:pPr algn="l">
              <a:buFont typeface="Arial" panose="020B0604020202020204" pitchFamily="34" charset="0"/>
              <a:buChar char="•"/>
            </a:pPr>
            <a:endParaRPr lang="en-US" sz="1600" b="0" i="0" dirty="0">
              <a:solidFill>
                <a:srgbClr val="222222"/>
              </a:solidFill>
              <a:effectLst/>
              <a:latin typeface="Arial" panose="020B0604020202020204" pitchFamily="34" charset="0"/>
            </a:endParaRPr>
          </a:p>
          <a:p>
            <a:pPr algn="l">
              <a:buFont typeface="Arial" panose="020B0604020202020204" pitchFamily="34" charset="0"/>
              <a:buChar char="•"/>
            </a:pPr>
            <a:endParaRPr lang="en-US" sz="1600" dirty="0">
              <a:solidFill>
                <a:srgbClr val="222222"/>
              </a:solidFill>
              <a:latin typeface="Arial" panose="020B0604020202020204" pitchFamily="34" charset="0"/>
            </a:endParaRPr>
          </a:p>
          <a:p>
            <a:pPr algn="l"/>
            <a:endParaRPr lang="en-US" sz="16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2989316867"/>
      </p:ext>
    </p:extLst>
  </p:cSld>
  <p:clrMapOvr>
    <a:masterClrMapping/>
  </p:clrMapOvr>
</p:sld>
</file>

<file path=ppt/theme/theme1.xml><?xml version="1.0" encoding="utf-8"?>
<a:theme xmlns:a="http://schemas.openxmlformats.org/drawingml/2006/main" name="Tema_ADAPT_02_16_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DBB6A33BB77A54E92E3823646F225E4" ma:contentTypeVersion="18" ma:contentTypeDescription="Ein neues Dokument erstellen." ma:contentTypeScope="" ma:versionID="00205b217afc6b3e1bc9a402ebb8f8a6">
  <xsd:schema xmlns:xsd="http://www.w3.org/2001/XMLSchema" xmlns:xs="http://www.w3.org/2001/XMLSchema" xmlns:p="http://schemas.microsoft.com/office/2006/metadata/properties" xmlns:ns2="215ae64b-f5f3-46e9-adb1-d7bc5959e96e" xmlns:ns3="de369460-46b7-4eac-9b11-7bdbe9b8bc8d" targetNamespace="http://schemas.microsoft.com/office/2006/metadata/properties" ma:root="true" ma:fieldsID="2db1ad514d3f76614f7aa5f5c8b9c7cb" ns2:_="" ns3:_="">
    <xsd:import namespace="215ae64b-f5f3-46e9-adb1-d7bc5959e96e"/>
    <xsd:import namespace="de369460-46b7-4eac-9b11-7bdbe9b8bc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ae64b-f5f3-46e9-adb1-d7bc5959e9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46f3c9f3-d201-4dca-99b0-0637f620f2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369460-46b7-4eac-9b11-7bdbe9b8bc8d"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8671c704-f906-4409-b5b6-20f42f2e37f2}" ma:internalName="TaxCatchAll" ma:showField="CatchAllData" ma:web="de369460-46b7-4eac-9b11-7bdbe9b8bc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e369460-46b7-4eac-9b11-7bdbe9b8bc8d" xsi:nil="true"/>
    <lcf76f155ced4ddcb4097134ff3c332f xmlns="215ae64b-f5f3-46e9-adb1-d7bc5959e96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270344C-B420-4F77-8D28-3EAE20591FF5}">
  <ds:schemaRefs>
    <ds:schemaRef ds:uri="http://schemas.microsoft.com/sharepoint/v3/contenttype/forms"/>
  </ds:schemaRefs>
</ds:datastoreItem>
</file>

<file path=customXml/itemProps2.xml><?xml version="1.0" encoding="utf-8"?>
<ds:datastoreItem xmlns:ds="http://schemas.openxmlformats.org/officeDocument/2006/customXml" ds:itemID="{5F49E745-7C7C-4509-A5B1-157B261E99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ae64b-f5f3-46e9-adb1-d7bc5959e96e"/>
    <ds:schemaRef ds:uri="de369460-46b7-4eac-9b11-7bdbe9b8bc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156769-E978-4189-A4D2-394D230450CC}">
  <ds:schemaRefs>
    <ds:schemaRef ds:uri="http://schemas.microsoft.com/office/2006/metadata/properties"/>
    <ds:schemaRef ds:uri="http://schemas.microsoft.com/office/infopath/2007/PartnerControls"/>
    <ds:schemaRef ds:uri="de369460-46b7-4eac-9b11-7bdbe9b8bc8d"/>
    <ds:schemaRef ds:uri="215ae64b-f5f3-46e9-adb1-d7bc5959e96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2291</Words>
  <Application>Microsoft Office PowerPoint</Application>
  <PresentationFormat>Grand écran</PresentationFormat>
  <Paragraphs>142</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Century Gothic</vt:lpstr>
      <vt:lpstr>Tema_ADAPT_02_16_9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Magni</dc:creator>
  <cp:lastModifiedBy>Sergio De la Parra</cp:lastModifiedBy>
  <cp:revision>96</cp:revision>
  <dcterms:created xsi:type="dcterms:W3CDTF">2021-07-09T10:38:08Z</dcterms:created>
  <dcterms:modified xsi:type="dcterms:W3CDTF">2024-03-19T21:42:59Z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0x0101006DBB6A33BB77A54E92E3823646F225E4</vt:lpwstr>
  </property>
  <property fmtid="{D5CDD505-2E9C-101B-9397-08002B2CF9AE}" pid="3" name="MediaServiceImageTags">
    <vt:lpwstr/>
  </property>
</Properties>
</file>