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roxima Nova"/>
      <p:regular r:id="rId11"/>
      <p:bold r:id="rId12"/>
      <p:italic r:id="rId13"/>
      <p:boldItalic r:id="rId14"/>
    </p:embeddedFont>
    <p:embeddedFont>
      <p:font typeface="Helvetica Neue"/>
      <p:regular r:id="rId15"/>
      <p:bold r:id="rId16"/>
      <p:italic r:id="rId17"/>
      <p:boldItalic r:id="rId18"/>
    </p:embeddedFont>
    <p:embeddedFont>
      <p:font typeface="Helvetica Neue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ProximaNova-italic.fntdata"/><Relationship Id="rId18" Type="http://schemas.openxmlformats.org/officeDocument/2006/relationships/font" Target="fonts/HelveticaNeue-boldItalic.fntdata"/><Relationship Id="rId8" Type="http://schemas.openxmlformats.org/officeDocument/2006/relationships/slide" Target="slides/slide3.xml"/><Relationship Id="rId21" Type="http://schemas.openxmlformats.org/officeDocument/2006/relationships/font" Target="fonts/HelveticaNeueLight-italic.fntdata"/><Relationship Id="rId3" Type="http://schemas.openxmlformats.org/officeDocument/2006/relationships/presProps" Target="presProps.xml"/><Relationship Id="rId12" Type="http://schemas.openxmlformats.org/officeDocument/2006/relationships/font" Target="fonts/ProximaNova-bold.fntdata"/><Relationship Id="rId17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20" Type="http://schemas.openxmlformats.org/officeDocument/2006/relationships/font" Target="fonts/HelveticaNeueLight-bold.fntdata"/><Relationship Id="rId2" Type="http://schemas.openxmlformats.org/officeDocument/2006/relationships/viewProps" Target="viewProps.xml"/><Relationship Id="rId16" Type="http://schemas.openxmlformats.org/officeDocument/2006/relationships/font" Target="fonts/HelveticaNeue-bold.fntdata"/><Relationship Id="rId11" Type="http://schemas.openxmlformats.org/officeDocument/2006/relationships/font" Target="fonts/ProximaNova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HelveticaNeueLight-regular.fntdata"/><Relationship Id="rId22" Type="http://schemas.openxmlformats.org/officeDocument/2006/relationships/font" Target="fonts/HelveticaNeueLight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roximaNov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1ab18e83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1ab18e83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1ab18e83a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1ab18e83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46f06c5e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46f06c5e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46f06c5e5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46f06c5e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F9900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Helvetica Neue"/>
              <a:buChar char="●"/>
              <a:defRPr sz="18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○"/>
              <a:defRPr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■"/>
              <a:defRPr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●"/>
              <a:defRPr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○"/>
              <a:defRPr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■"/>
              <a:defRPr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●"/>
              <a:defRPr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○"/>
              <a:defRPr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■"/>
              <a:defRPr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0" y="744575"/>
            <a:ext cx="8520600" cy="190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4220">
                <a:latin typeface="Helvetica Neue"/>
                <a:ea typeface="Helvetica Neue"/>
                <a:cs typeface="Helvetica Neue"/>
                <a:sym typeface="Helvetica Neue"/>
              </a:rPr>
              <a:t>Brace for impact:</a:t>
            </a:r>
            <a:r>
              <a:rPr b="1" lang="en" sz="4220">
                <a:latin typeface="Helvetica Neue"/>
                <a:ea typeface="Helvetica Neue"/>
                <a:cs typeface="Helvetica Neue"/>
                <a:sym typeface="Helvetica Neue"/>
              </a:rPr>
              <a:t> seat projection for the upcoming #EP2024 election results</a:t>
            </a:r>
            <a:endParaRPr b="1" sz="422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20"/>
            <a:ext cx="8123100" cy="17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2180">
                <a:latin typeface="Helvetica Neue Light"/>
                <a:ea typeface="Helvetica Neue Light"/>
                <a:cs typeface="Helvetica Neue Light"/>
                <a:sym typeface="Helvetica Neue Light"/>
              </a:rPr>
              <a:t>What polling data tells us about the political trends for the 2024 European Parliament election</a:t>
            </a:r>
            <a:endParaRPr sz="218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18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2180">
                <a:latin typeface="Helvetica Neue Light"/>
                <a:ea typeface="Helvetica Neue Light"/>
                <a:cs typeface="Helvetica Neue Light"/>
                <a:sym typeface="Helvetica Neue Light"/>
              </a:rPr>
              <a:t>Cornelius Hirsch @ EZA Brussels Conference – March 20, 2024</a:t>
            </a:r>
            <a:endParaRPr sz="218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First things first – I don't own a functioning </a:t>
            </a:r>
            <a:r>
              <a:rPr lang="en" sz="2420"/>
              <a:t>Chrystal</a:t>
            </a:r>
            <a:r>
              <a:rPr lang="en" sz="2420"/>
              <a:t> ball</a:t>
            </a:r>
            <a:endParaRPr sz="2420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4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Polls </a:t>
            </a:r>
            <a:r>
              <a:rPr lang="en"/>
              <a:t>ask,</a:t>
            </a:r>
            <a:r>
              <a:rPr lang="en"/>
              <a:t> “Who would you vote for if the election were held </a:t>
            </a:r>
            <a:r>
              <a:rPr b="1" lang="en"/>
              <a:t>today</a:t>
            </a:r>
            <a:r>
              <a:rPr lang="en"/>
              <a:t>?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Voting intention polls in the last weeks before an election tend </a:t>
            </a:r>
            <a:r>
              <a:rPr lang="en"/>
              <a:t>to miss</a:t>
            </a:r>
            <a:r>
              <a:rPr lang="en"/>
              <a:t> the actual results of a party on average by just 2 percentage points.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European Parliament election, realignments and new parties joining European Parliament groups have </a:t>
            </a:r>
            <a:r>
              <a:rPr lang="en"/>
              <a:t>a significant</a:t>
            </a:r>
            <a:r>
              <a:rPr lang="en"/>
              <a:t> impact on final results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700" y="1556298"/>
            <a:ext cx="3599275" cy="20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Here's </a:t>
            </a:r>
            <a:r>
              <a:rPr lang="en" sz="2400"/>
              <a:t>what the political hemicycle could look like</a:t>
            </a:r>
            <a:r>
              <a:rPr lang="en" sz="2400"/>
              <a:t> if the 2024 European Parliament election were held </a:t>
            </a:r>
            <a:r>
              <a:rPr lang="en" sz="2400"/>
              <a:t>today.</a:t>
            </a:r>
            <a:endParaRPr sz="2400"/>
          </a:p>
        </p:txBody>
      </p:sp>
      <p:sp>
        <p:nvSpPr>
          <p:cNvPr id="73" name="Google Shape;73;p15"/>
          <p:cNvSpPr txBox="1"/>
          <p:nvPr>
            <p:ph idx="4294967295" type="body"/>
          </p:nvPr>
        </p:nvSpPr>
        <p:spPr>
          <a:xfrm>
            <a:off x="427375" y="1859200"/>
            <a:ext cx="3786000" cy="27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17145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Based on polls </a:t>
            </a:r>
            <a:r>
              <a:rPr lang="en" sz="1600"/>
              <a:t>asking</a:t>
            </a:r>
            <a:r>
              <a:rPr lang="en" sz="1600"/>
              <a:t> about the voting intention in the European Parliament election in each country.</a:t>
            </a:r>
            <a:endParaRPr sz="1600"/>
          </a:p>
          <a:p>
            <a:pPr indent="-273050" lvl="0" marL="17145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Combined with polls asking about the voting intention in the national parliament elections.</a:t>
            </a:r>
            <a:endParaRPr sz="1600"/>
          </a:p>
          <a:p>
            <a:pPr indent="-273050" lvl="0" marL="17145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New and unaffiliated parties allocated to the politically closest European Parliament group.</a:t>
            </a:r>
            <a:endParaRPr sz="1600"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20869" l="5687" r="4746" t="6057"/>
          <a:stretch/>
        </p:blipFill>
        <p:spPr>
          <a:xfrm>
            <a:off x="4062200" y="1475175"/>
            <a:ext cx="5027825" cy="34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"grand coalition plus" can count on its majority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7" cy="3514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details and data analysis on </a:t>
            </a:r>
            <a:r>
              <a:rPr lang="en">
                <a:solidFill>
                  <a:srgbClr val="00FFFF"/>
                </a:solidFill>
              </a:rPr>
              <a:t>corneliushirsch.com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attention.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ck orange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BB6A33BB77A54E92E3823646F225E4" ma:contentTypeVersion="18" ma:contentTypeDescription="Ein neues Dokument erstellen." ma:contentTypeScope="" ma:versionID="00205b217afc6b3e1bc9a402ebb8f8a6">
  <xsd:schema xmlns:xsd="http://www.w3.org/2001/XMLSchema" xmlns:xs="http://www.w3.org/2001/XMLSchema" xmlns:p="http://schemas.microsoft.com/office/2006/metadata/properties" xmlns:ns2="215ae64b-f5f3-46e9-adb1-d7bc5959e96e" xmlns:ns3="de369460-46b7-4eac-9b11-7bdbe9b8bc8d" targetNamespace="http://schemas.microsoft.com/office/2006/metadata/properties" ma:root="true" ma:fieldsID="2db1ad514d3f76614f7aa5f5c8b9c7cb" ns2:_="" ns3:_="">
    <xsd:import namespace="215ae64b-f5f3-46e9-adb1-d7bc5959e96e"/>
    <xsd:import namespace="de369460-46b7-4eac-9b11-7bdbe9b8bc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ae64b-f5f3-46e9-adb1-d7bc5959e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6f3c9f3-d201-4dca-99b0-0637f620f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69460-46b7-4eac-9b11-7bdbe9b8bc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71c704-f906-4409-b5b6-20f42f2e37f2}" ma:internalName="TaxCatchAll" ma:showField="CatchAllData" ma:web="de369460-46b7-4eac-9b11-7bdbe9b8b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369460-46b7-4eac-9b11-7bdbe9b8bc8d" xsi:nil="true"/>
    <lcf76f155ced4ddcb4097134ff3c332f xmlns="215ae64b-f5f3-46e9-adb1-d7bc5959e9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35E553-8423-491E-A754-B0AC5C963AE3}"/>
</file>

<file path=customXml/itemProps2.xml><?xml version="1.0" encoding="utf-8"?>
<ds:datastoreItem xmlns:ds="http://schemas.openxmlformats.org/officeDocument/2006/customXml" ds:itemID="{0C39D9F7-81E4-4E80-8231-429B42EAF852}"/>
</file>

<file path=customXml/itemProps3.xml><?xml version="1.0" encoding="utf-8"?>
<ds:datastoreItem xmlns:ds="http://schemas.openxmlformats.org/officeDocument/2006/customXml" ds:itemID="{140957BB-0DBF-44D2-A2A8-4DC2548F297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0x0101006DBB6A33BB77A54E92E3823646F225E4</vt:lpwstr>
  </property>
</Properties>
</file>