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42" r:id="rId3"/>
    <p:sldId id="450" r:id="rId4"/>
    <p:sldId id="434" r:id="rId5"/>
    <p:sldId id="446" r:id="rId6"/>
    <p:sldId id="392" r:id="rId7"/>
    <p:sldId id="453" r:id="rId8"/>
    <p:sldId id="448" r:id="rId9"/>
    <p:sldId id="438" r:id="rId10"/>
    <p:sldId id="465" r:id="rId11"/>
    <p:sldId id="466" r:id="rId12"/>
    <p:sldId id="452" r:id="rId13"/>
    <p:sldId id="462" r:id="rId14"/>
    <p:sldId id="264" r:id="rId15"/>
    <p:sldId id="429" r:id="rId16"/>
    <p:sldId id="441" r:id="rId17"/>
    <p:sldId id="266" r:id="rId18"/>
    <p:sldId id="261" r:id="rId19"/>
    <p:sldId id="451" r:id="rId20"/>
    <p:sldId id="467" r:id="rId21"/>
    <p:sldId id="463" r:id="rId22"/>
    <p:sldId id="444" r:id="rId23"/>
    <p:sldId id="4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692"/>
  </p:normalViewPr>
  <p:slideViewPr>
    <p:cSldViewPr snapToGrid="0">
      <p:cViewPr varScale="1">
        <p:scale>
          <a:sx n="88" d="100"/>
          <a:sy n="88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AEFF-46BF-DE49-8C7E-118DEBBBC39B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0934-F00F-394F-A256-C24F01B3F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2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Contrast with populist left/ far-left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 party pronounced in rural areas</a:t>
            </a:r>
          </a:p>
          <a:p>
            <a:endParaRPr lang="en-GB" dirty="0"/>
          </a:p>
          <a:p>
            <a:r>
              <a:rPr lang="en-GB" dirty="0"/>
              <a:t>Why? regional resentment</a:t>
            </a:r>
          </a:p>
          <a:p>
            <a:r>
              <a:rPr lang="en-GB" dirty="0"/>
              <a:t>-feel competition with immigrants</a:t>
            </a:r>
          </a:p>
          <a:p>
            <a:r>
              <a:rPr lang="en-GB" dirty="0"/>
              <a:t>-resent mainstream because their regions are forgotten</a:t>
            </a:r>
          </a:p>
          <a:p>
            <a:r>
              <a:rPr lang="en-GB" dirty="0"/>
              <a:t>-pay concentrated costs for climate policies</a:t>
            </a:r>
          </a:p>
          <a:p>
            <a:endParaRPr lang="en-GB" dirty="0"/>
          </a:p>
          <a:p>
            <a:r>
              <a:rPr lang="en-GB" dirty="0"/>
              <a:t>Return of centre-periphery divide in Europe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get drawn into debates on emergency/threat posed by immigration, where we have to ‘defend’ it. This puts us in losing position</a:t>
            </a:r>
          </a:p>
          <a:p>
            <a:r>
              <a:rPr lang="en-GB" dirty="0"/>
              <a:t>Frame the debate on economic prosperity and addressing key societal challenges to which immigration is a solution: </a:t>
            </a:r>
          </a:p>
          <a:p>
            <a:r>
              <a:rPr lang="en-GB" dirty="0"/>
              <a:t>-demographic decline</a:t>
            </a:r>
          </a:p>
          <a:p>
            <a:r>
              <a:rPr lang="en-GB" dirty="0"/>
              <a:t>-labour shortages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Rise of democratic challengers</a:t>
            </a:r>
          </a:p>
          <a:p>
            <a:r>
              <a:rPr lang="en-GB" sz="1200" dirty="0"/>
              <a:t>Variation and some poor </a:t>
            </a:r>
            <a:r>
              <a:rPr lang="en-GB" sz="1200" dirty="0" err="1"/>
              <a:t>perfomances</a:t>
            </a:r>
            <a:r>
              <a:rPr lang="en-GB" sz="1200" dirty="0"/>
              <a:t> recently: see </a:t>
            </a:r>
            <a:r>
              <a:rPr lang="en-GB" sz="1200" dirty="0" err="1"/>
              <a:t>AfD</a:t>
            </a:r>
            <a:r>
              <a:rPr lang="en-GB" sz="1200" dirty="0"/>
              <a:t>, FPO, GD</a:t>
            </a:r>
          </a:p>
          <a:p>
            <a:r>
              <a:rPr lang="en-GB" sz="1200" dirty="0"/>
              <a:t>However, the big picture is one of increase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7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371" y="4861441"/>
            <a:ext cx="6429830" cy="5066329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Three-fold success:</a:t>
            </a:r>
          </a:p>
          <a:p>
            <a:pPr marL="514350" indent="-514350">
              <a:buAutoNum type="arabicPeriod"/>
            </a:pPr>
            <a:r>
              <a:rPr lang="en-GB" sz="2800" dirty="0"/>
              <a:t>Electoral performance</a:t>
            </a:r>
          </a:p>
          <a:p>
            <a:pPr marL="514350" indent="-514350">
              <a:buAutoNum type="arabicPeriod"/>
            </a:pPr>
            <a:r>
              <a:rPr lang="en-GB" sz="2800" dirty="0"/>
              <a:t>Entry in government</a:t>
            </a:r>
          </a:p>
          <a:p>
            <a:pPr marL="514350" indent="-514350">
              <a:buAutoNum type="arabicPeriod"/>
            </a:pPr>
            <a:r>
              <a:rPr lang="en-GB" sz="2800" dirty="0"/>
              <a:t>Normalisation and party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5DD8-5C18-1147-8E50-B4FA6B985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8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1639" y="4861442"/>
            <a:ext cx="6347534" cy="497501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Lets look at predicted probabilities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DE: males in bottom income group, service workers who distrust EP and have immigration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FR: older males not in bottom income group in country side, anti-immigration and Eurosceptic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SWE: unemployed males, operator occupations, not high </a:t>
            </a:r>
            <a:r>
              <a:rPr lang="en-GB" sz="2800" dirty="0" err="1"/>
              <a:t>educ</a:t>
            </a:r>
            <a:r>
              <a:rPr lang="en-GB" sz="2800" dirty="0"/>
              <a:t>, distrust EP and anti-immigration</a:t>
            </a:r>
            <a:endParaRPr lang="de-AT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5DD8-5C18-1147-8E50-B4FA6B985C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+mn-lt"/>
              </a:rPr>
              <a:t>Far right party success: coalition of voters with different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2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5DD8-5C18-1147-8E50-B4FA6B985C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7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/>
              <a:t>We’ve run some analyses across Europe to calculate probabilities voting for far right for different groups facing more or less insecurity depending on generosity of policy 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35DD8-5C18-1147-8E50-B4FA6B985C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+mn-lt"/>
              </a:rPr>
              <a:t>Peripheral voters: </a:t>
            </a:r>
            <a:r>
              <a:rPr lang="en-GB" sz="1200" dirty="0">
                <a:solidFill>
                  <a:srgbClr val="333333"/>
                </a:solidFill>
                <a:latin typeface="+mn-lt"/>
              </a:rPr>
              <a:t>I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+mn-lt"/>
              </a:rPr>
              <a:t>ndividuals who trust their domestic institutions and  positively evaluate system performance and policy outputs are less likely to opt for a far right part</a:t>
            </a:r>
            <a:br>
              <a:rPr lang="en-GB" sz="1200" b="0" i="0" u="none" strike="noStrike" dirty="0">
                <a:solidFill>
                  <a:srgbClr val="333333"/>
                </a:solidFill>
                <a:effectLst/>
                <a:latin typeface="+mn-lt"/>
              </a:rPr>
            </a:br>
            <a:br>
              <a:rPr lang="en-GB" sz="1200" b="0" i="0" u="none" strike="noStrike" dirty="0">
                <a:solidFill>
                  <a:srgbClr val="333333"/>
                </a:solidFill>
                <a:effectLst/>
                <a:latin typeface="+mn-lt"/>
              </a:rPr>
            </a:br>
            <a:r>
              <a:rPr lang="en-GB" sz="1200" dirty="0">
                <a:latin typeface="+mn-lt"/>
              </a:rPr>
              <a:t>Core voters: </a:t>
            </a:r>
            <a:r>
              <a:rPr lang="en-GB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evaluations of the democratic process improve, their likelihood to opt for the far right increases, revealing a potentially galvanising effect among some anti-immigrant voters.</a:t>
            </a:r>
            <a:br>
              <a:rPr lang="en-GB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934-F00F-394F-A256-C24F01B3F8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8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4E2E-E3F5-8898-3C6F-2EC30A5B8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68558-7BC4-E641-2B50-7A6A56E6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349B-AC71-8632-0E89-AA265EC8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FFC0-9388-7C23-2BD6-97F2FAD0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D079-76EC-0534-0F2D-82F63B7C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5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268C-F8C1-1D64-EE98-6940CE77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D7D6C-3CDB-3B03-479D-966FEBFC0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C358C-A23D-DED7-7A81-71C896A2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85F7-34F5-76D9-8C98-5773F515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FF5DB-7AF6-C4D0-0EB1-CEE22675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1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79D14-3049-C553-B55E-05B48B5B4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7F3B3-92CE-02DF-7996-16B5974CC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A688-0CE3-2C2B-4181-1CB0DA81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9A205-8564-86BF-147B-A3FF2446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87E0-621B-0BC3-E6C2-595CEFF5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3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3EC6-C1B6-DCC6-5F9B-AD4415F5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6836-554A-4B0E-5A44-D22FC79D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AA15-8690-F7CD-269E-C73B3B64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FF6F-D285-D95A-C725-4C7BB43C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FB24-B20F-C330-88C2-EB90AAB0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3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95E2-BE50-B59D-6403-DB912829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BFAC0-53E5-7E2B-250C-02D257B6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0AF5D-9B3F-AE91-C469-E62D84A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B68-6EB2-79DD-0CA7-11A4C66D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91CE-8BE0-CFC2-B053-684656EC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25CF-FBF4-A1C6-87D8-8A4CB02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7D99-1A48-4AA6-BEB1-9CF73FD56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747E-B131-8B21-2707-7FA3FE4F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58A2B-858E-3D59-3FC8-5EC8F175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9CA9C-0B5F-1E59-821F-5A097BBF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B9E3A-ACE9-D965-923D-53052D61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73DA-23D5-5CE9-1940-1F9778FB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9D368-0CDB-13E0-0F85-7B342EA3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E6C00-4BC0-2FA1-16FC-1491AC78B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C1648-16BF-41EE-3720-96CFB188F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49E32-755B-0754-5AC2-BD016CD18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DEAA8-E689-B811-F29A-B3B3E50F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96568-D6EB-5DAC-6D76-9AA2F6C2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88122-DEC3-A3D2-F6F8-049FFAA0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3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AB54-4B0C-92D3-9B0A-5CC413F6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58F86-2AB0-94FE-EF94-63251BBD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C7F75-3DBD-E90C-B979-E09F97C1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255DE-68EB-100D-52B8-D3DF0CFC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0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368DA-CA8D-F40C-2EDC-7656461E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769B3-4442-47CF-8192-EA7773DC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5240C-3A94-080E-2354-6A4E6780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E455-497B-0C8A-4842-7252A13C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9C95-A4B5-F448-49C6-3D7785EE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DD6C7-00E8-B816-D883-0A02284B9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44CCA-D552-6285-EDD7-72C0C53E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80B1B-8FEA-2063-4E1A-12833B9E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936F2-C6FF-F840-EAE7-5D09107A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4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E37F-FB25-AE51-B10A-0CC34817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E1BF8-0ED3-7A45-9322-4BC492725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DD86A-2E73-B4E7-5A22-BBF86FEEB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A8AA-23FE-72C5-1B9B-F1859500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F0BA-8A86-4D72-90CC-E1905E02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312CC-CAF6-564B-1ADD-B60C89D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5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41944-6A26-33FA-CF71-846F6D95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72EF0-CB0A-A871-1331-683FBFE0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787F-3CBF-A27C-5A77-378BDFACD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2222-497B-A74E-B74F-27DECD3A655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6DFD-B4C1-EF58-8C09-37557FEA3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5A6D-5924-7C9D-79C1-562D1BA23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F2EF-0060-6A46-914F-31371DE7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u-lis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373A-735F-AF10-111D-44876671A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938" y="687844"/>
            <a:ext cx="9144000" cy="4527468"/>
          </a:xfrm>
        </p:spPr>
        <p:txBody>
          <a:bodyPr>
            <a:normAutofit fontScale="90000"/>
          </a:bodyPr>
          <a:lstStyle/>
          <a:p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GB" sz="3600" b="1" dirty="0">
                <a:solidFill>
                  <a:srgbClr val="E45A37"/>
                </a:solidFill>
                <a:effectLst/>
                <a:latin typeface="+mn-lt"/>
              </a:rPr>
              <a:t>EZA Brussels Conference 2024</a:t>
            </a:r>
            <a:br>
              <a:rPr lang="en-GB" sz="3600" dirty="0">
                <a:solidFill>
                  <a:srgbClr val="E45A37"/>
                </a:solidFill>
                <a:effectLst/>
                <a:latin typeface="+mn-lt"/>
              </a:rPr>
            </a:br>
            <a:r>
              <a:rPr lang="en-GB" sz="3600" dirty="0">
                <a:solidFill>
                  <a:srgbClr val="032950"/>
                </a:solidFill>
                <a:effectLst/>
                <a:latin typeface="+mn-lt"/>
              </a:rPr>
              <a:t>European elections 2024 and beyond:</a:t>
            </a:r>
            <a:br>
              <a:rPr lang="en-GB" sz="3600" dirty="0">
                <a:solidFill>
                  <a:srgbClr val="032950"/>
                </a:solidFill>
                <a:effectLst/>
                <a:latin typeface="+mn-lt"/>
              </a:rPr>
            </a:br>
            <a:r>
              <a:rPr lang="en-GB" sz="3600" dirty="0">
                <a:solidFill>
                  <a:srgbClr val="032950"/>
                </a:solidFill>
                <a:effectLst/>
                <a:latin typeface="+mn-lt"/>
              </a:rPr>
              <a:t>European democracy and the EU’s social dimension at stake</a:t>
            </a:r>
            <a:br>
              <a:rPr lang="en-GB" sz="3600" dirty="0">
                <a:solidFill>
                  <a:srgbClr val="032950"/>
                </a:solidFill>
                <a:effectLst/>
                <a:latin typeface="+mn-lt"/>
              </a:rPr>
            </a:br>
            <a:br>
              <a:rPr lang="en-GB" sz="3600" dirty="0">
                <a:solidFill>
                  <a:srgbClr val="032950"/>
                </a:solidFill>
                <a:effectLst/>
                <a:latin typeface="+mn-lt"/>
              </a:rPr>
            </a:br>
            <a:r>
              <a:rPr lang="en-GB" sz="3600" b="1" i="1" u="none" strike="noStrike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GB" sz="3600" b="1" dirty="0">
                <a:solidFill>
                  <a:srgbClr val="032950"/>
                </a:solidFill>
                <a:effectLst/>
                <a:latin typeface="+mn-lt"/>
              </a:rPr>
              <a:t>The Historical and Current Rise of Populist Parties in the EU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  <a:t>”</a:t>
            </a:r>
            <a:br>
              <a:rPr lang="en-GB" sz="36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GB" sz="3600" dirty="0">
                <a:solidFill>
                  <a:srgbClr val="032950"/>
                </a:solidFill>
                <a:effectLst/>
                <a:latin typeface="+mn-lt"/>
              </a:rPr>
            </a:br>
            <a:br>
              <a:rPr lang="en-GB" sz="2200" dirty="0">
                <a:solidFill>
                  <a:srgbClr val="032950"/>
                </a:solidFill>
                <a:effectLst/>
                <a:latin typeface="Arial Narrow" panose="020B0604020202020204" pitchFamily="34" charset="0"/>
              </a:rPr>
            </a:br>
            <a:endParaRPr lang="en-GB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CBC6-8E3B-8BEE-86C4-7A2A5E675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362"/>
            <a:ext cx="9144000" cy="1655762"/>
          </a:xfrm>
        </p:spPr>
        <p:txBody>
          <a:bodyPr/>
          <a:lstStyle/>
          <a:p>
            <a:r>
              <a:rPr lang="en-GB" dirty="0"/>
              <a:t>Professor Daphne Halikiopoulou</a:t>
            </a:r>
          </a:p>
          <a:p>
            <a:r>
              <a:rPr lang="en-GB" dirty="0"/>
              <a:t>Chair in Comparative Politics</a:t>
            </a:r>
          </a:p>
          <a:p>
            <a:r>
              <a:rPr lang="en-GB" dirty="0"/>
              <a:t>University of York</a:t>
            </a:r>
          </a:p>
        </p:txBody>
      </p:sp>
    </p:spTree>
    <p:extLst>
      <p:ext uri="{BB962C8B-B14F-4D97-AF65-F5344CB8AC3E}">
        <p14:creationId xmlns:p14="http://schemas.microsoft.com/office/powerpoint/2010/main" val="166196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of a line between two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F8C7F955-69C6-87F6-1134-FCD33DD0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" y="1575978"/>
            <a:ext cx="5475986" cy="4360565"/>
          </a:xfrm>
          <a:prstGeom prst="rect">
            <a:avLst/>
          </a:prstGeom>
        </p:spPr>
      </p:pic>
      <p:pic>
        <p:nvPicPr>
          <p:cNvPr id="3" name="Content Placeholder 4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F34C67F4-5A08-9C58-06F8-190A182A4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6" y="1710920"/>
            <a:ext cx="5486230" cy="4090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8386E-710B-F726-2BF8-2E62CBDA3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6075363"/>
            <a:ext cx="2370803" cy="616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CCBD6-181E-F963-E0D8-99AF3F7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2254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2. The parties: regional patterns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34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2EE9-1155-A617-DB74-9849B03F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7588-7515-446E-1035-255D5448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93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C2C9-5F74-9D4E-845D-33522B02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10" y="175804"/>
            <a:ext cx="10515600" cy="901575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3. The voters: who votes for far-right populists?</a:t>
            </a:r>
            <a:endParaRPr lang="en-GB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7159A5-F087-E611-1F13-0CABF4DE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62" y="1161251"/>
            <a:ext cx="4164648" cy="551778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E47934-D27A-4DF5-490B-261075F3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7379"/>
            <a:ext cx="4164648" cy="56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D2AC8-5B94-46FB-8BE2-63B4DDEBA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1" b="7658"/>
          <a:stretch/>
        </p:blipFill>
        <p:spPr>
          <a:xfrm>
            <a:off x="1536032" y="2471758"/>
            <a:ext cx="9144000" cy="2040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060A2-AC41-4D22-BBEB-B76D31857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3"/>
          <a:stretch/>
        </p:blipFill>
        <p:spPr>
          <a:xfrm>
            <a:off x="1524000" y="1"/>
            <a:ext cx="9144000" cy="2471757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C5E94E3A-8F89-93A1-A7FA-9A2179EBF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68" y="4538660"/>
            <a:ext cx="10106795" cy="23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8074-60F1-DDE6-D7E9-6A20A195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80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GB" sz="4000" b="1" dirty="0">
                <a:latin typeface="+mn-lt"/>
              </a:rPr>
              <a:t>The voters: profiling voters with different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ED6B-F230-09F5-5FAC-E0916211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58" y="1745266"/>
            <a:ext cx="5555380" cy="48184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Core: driven by ideology (nationalism)</a:t>
            </a:r>
          </a:p>
          <a:p>
            <a:pPr lvl="1"/>
            <a:r>
              <a:rPr lang="en-GB" dirty="0"/>
              <a:t>‘culturalists’</a:t>
            </a:r>
          </a:p>
          <a:p>
            <a:pPr lvl="1"/>
            <a:r>
              <a:rPr lang="en-GB" dirty="0"/>
              <a:t>Ideologically anti-immigrant individuals</a:t>
            </a:r>
          </a:p>
          <a:p>
            <a:pPr lvl="1"/>
            <a:r>
              <a:rPr lang="en-GB" dirty="0"/>
              <a:t>Identify fully with FR party platform</a:t>
            </a:r>
          </a:p>
          <a:p>
            <a:pPr lvl="1"/>
            <a:r>
              <a:rPr lang="en-GB" dirty="0"/>
              <a:t>Small share of the FR electorate</a:t>
            </a:r>
          </a:p>
          <a:p>
            <a:pPr lvl="1"/>
            <a:endParaRPr lang="en-GB" dirty="0"/>
          </a:p>
          <a:p>
            <a:r>
              <a:rPr lang="en-GB" dirty="0"/>
              <a:t>Peripheral: driven by protest / discontent </a:t>
            </a:r>
          </a:p>
          <a:p>
            <a:pPr lvl="1"/>
            <a:r>
              <a:rPr lang="en-GB" dirty="0"/>
              <a:t>‘materialists’</a:t>
            </a:r>
          </a:p>
          <a:p>
            <a:pPr lvl="1"/>
            <a:r>
              <a:rPr lang="en-GB" dirty="0"/>
              <a:t>‘welfarists’</a:t>
            </a:r>
          </a:p>
          <a:p>
            <a:pPr lvl="1"/>
            <a:r>
              <a:rPr lang="en-GB" dirty="0"/>
              <a:t>‘Decliners’ and ‘</a:t>
            </a:r>
            <a:r>
              <a:rPr lang="en-GB" dirty="0" err="1"/>
              <a:t>stagnants</a:t>
            </a:r>
            <a:r>
              <a:rPr lang="en-GB" dirty="0"/>
              <a:t>’</a:t>
            </a:r>
          </a:p>
          <a:p>
            <a:pPr lvl="1"/>
            <a:r>
              <a:rPr lang="en-GB" dirty="0"/>
              <a:t>Those who distrust institutions</a:t>
            </a:r>
          </a:p>
          <a:p>
            <a:pPr lvl="1"/>
            <a:r>
              <a:rPr lang="en-GB" dirty="0"/>
              <a:t>The ‘regionalists’</a:t>
            </a:r>
          </a:p>
          <a:p>
            <a:pPr lvl="1"/>
            <a:r>
              <a:rPr lang="en-GB" dirty="0"/>
              <a:t>Together much larger share of the FR electorate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screenshot of a screen&#10;&#10;Description automatically generated">
            <a:extLst>
              <a:ext uri="{FF2B5EF4-FFF2-40B4-BE49-F238E27FC236}">
                <a16:creationId xmlns:a16="http://schemas.microsoft.com/office/drawing/2014/main" id="{45ABEC29-821C-3441-EE9E-D417C7FA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53" y="2271252"/>
            <a:ext cx="6706847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1F97-976F-A14A-B45B-58600B63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24" y="439547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‘Culturalists’ and ‘materialists’</a:t>
            </a:r>
            <a:endParaRPr lang="en-US" sz="4000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C0618-9A4C-45A0-9332-9A764C62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3" y="1716012"/>
            <a:ext cx="9952256" cy="47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6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0AA4-1695-585F-FF6A-4054E73B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139" y="709703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FFFFFF"/>
                </a:solidFill>
              </a:rPr>
              <a:t>Welfarists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line, plot, diagram, text&#10;&#10;Description automatically generated">
            <a:extLst>
              <a:ext uri="{FF2B5EF4-FFF2-40B4-BE49-F238E27FC236}">
                <a16:creationId xmlns:a16="http://schemas.microsoft.com/office/drawing/2014/main" id="{F47B88BB-87FE-0D72-9437-D6870AE60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7355" y="1691763"/>
            <a:ext cx="9115638" cy="445653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536046-F23A-3B70-A67B-56DEBD3016F9}"/>
              </a:ext>
            </a:extLst>
          </p:cNvPr>
          <p:cNvSpPr txBox="1"/>
          <p:nvPr/>
        </p:nvSpPr>
        <p:spPr>
          <a:xfrm>
            <a:off x="4239491" y="642972"/>
            <a:ext cx="593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‘Welfarists’</a:t>
            </a:r>
          </a:p>
        </p:txBody>
      </p:sp>
    </p:spTree>
    <p:extLst>
      <p:ext uri="{BB962C8B-B14F-4D97-AF65-F5344CB8AC3E}">
        <p14:creationId xmlns:p14="http://schemas.microsoft.com/office/powerpoint/2010/main" val="428786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5265-78CF-4016-8F79-7BAF7810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6" y="1070530"/>
            <a:ext cx="4969570" cy="372015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/>
              <a:t>‘Decliners’ and ‘stagnants’ (and the upwardly mobile?)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8144D1-73C9-83D4-7BC9-5DBAB2A8E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76" y="111631"/>
            <a:ext cx="6634738" cy="663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1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08AC-E0DE-D49D-988F-2E4A7BCD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93281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+mn-lt"/>
              </a:rPr>
              <a:t>Those who distrust institutions</a:t>
            </a:r>
          </a:p>
        </p:txBody>
      </p:sp>
      <p:pic>
        <p:nvPicPr>
          <p:cNvPr id="5" name="Content Placeholder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A03B2573-C0CF-880E-F183-D541C073A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700" y="1082041"/>
            <a:ext cx="8637640" cy="5626734"/>
          </a:xfrm>
        </p:spPr>
      </p:pic>
    </p:spTree>
    <p:extLst>
      <p:ext uri="{BB962C8B-B14F-4D97-AF65-F5344CB8AC3E}">
        <p14:creationId xmlns:p14="http://schemas.microsoft.com/office/powerpoint/2010/main" val="37711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989E-E9AE-FEE8-A630-BF63350C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40"/>
            <a:ext cx="10515600" cy="100199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The </a:t>
            </a:r>
            <a:r>
              <a:rPr lang="en-GB" sz="4000" b="1">
                <a:latin typeface="+mn-lt"/>
              </a:rPr>
              <a:t>‘regionalists’</a:t>
            </a:r>
            <a:endParaRPr lang="en-GB" sz="4000" b="1" dirty="0">
              <a:latin typeface="+mn-lt"/>
            </a:endParaRPr>
          </a:p>
        </p:txBody>
      </p:sp>
      <p:pic>
        <p:nvPicPr>
          <p:cNvPr id="5" name="Content Placeholder 4" descr="A graph with text and numbers&#10;&#10;Description automatically generated">
            <a:extLst>
              <a:ext uri="{FF2B5EF4-FFF2-40B4-BE49-F238E27FC236}">
                <a16:creationId xmlns:a16="http://schemas.microsoft.com/office/drawing/2014/main" id="{D9D1AADB-1ED4-3BD5-0761-09754711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881" y="2562430"/>
            <a:ext cx="5095599" cy="2448231"/>
          </a:xfrm>
        </p:spPr>
      </p:pic>
      <p:pic>
        <p:nvPicPr>
          <p:cNvPr id="6" name="Picture 5" descr="A graph of a graph of energy&#10;&#10;Description automatically generated with medium confidence">
            <a:extLst>
              <a:ext uri="{FF2B5EF4-FFF2-40B4-BE49-F238E27FC236}">
                <a16:creationId xmlns:a16="http://schemas.microsoft.com/office/drawing/2014/main" id="{01A4F54C-A697-14F3-8300-28998873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686" y="1607575"/>
            <a:ext cx="6900433" cy="45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8B64-A6E1-7229-E16E-B94162EB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398"/>
            <a:ext cx="10515600" cy="84424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D276-4A80-8A2D-6DFD-87A4F65B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" y="1220536"/>
            <a:ext cx="11265309" cy="54640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100" b="1" dirty="0"/>
              <a:t>The state of the far right: </a:t>
            </a:r>
          </a:p>
          <a:p>
            <a:pPr lvl="1"/>
            <a:r>
              <a:rPr lang="en-GB" sz="2800" dirty="0"/>
              <a:t>The rise of far-right populism in Europe</a:t>
            </a:r>
          </a:p>
          <a:p>
            <a:pPr lvl="1"/>
            <a:r>
              <a:rPr lang="en-GB" sz="2800" dirty="0"/>
              <a:t>Projections for the forthcoming EP elections</a:t>
            </a:r>
          </a:p>
          <a:p>
            <a:pPr marL="514350" indent="-514350">
              <a:buFont typeface="+mj-lt"/>
              <a:buAutoNum type="arabicPeriod" startAt="2"/>
            </a:pPr>
            <a:endParaRPr lang="en-GB" sz="3100" b="1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100" b="1" dirty="0"/>
              <a:t>The parties </a:t>
            </a:r>
          </a:p>
          <a:p>
            <a:pPr lvl="1"/>
            <a:r>
              <a:rPr lang="en-GB" sz="2800" dirty="0"/>
              <a:t>Multi-faceted nationalist appeals </a:t>
            </a:r>
          </a:p>
          <a:p>
            <a:pPr lvl="1"/>
            <a:r>
              <a:rPr lang="en-GB" sz="2800" dirty="0"/>
              <a:t>Regional patterns</a:t>
            </a:r>
          </a:p>
          <a:p>
            <a:pPr marL="457200" lvl="1" indent="0">
              <a:buNone/>
            </a:pPr>
            <a:endParaRPr lang="en-GB" sz="3100" b="1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100" b="1" dirty="0"/>
              <a:t>The voters</a:t>
            </a:r>
          </a:p>
          <a:p>
            <a:pPr lvl="1"/>
            <a:r>
              <a:rPr lang="en-GB" sz="2800" dirty="0"/>
              <a:t>Who votes for far-right populists? </a:t>
            </a:r>
          </a:p>
          <a:p>
            <a:pPr lvl="1"/>
            <a:r>
              <a:rPr lang="en-GB" sz="2800" dirty="0"/>
              <a:t>Profiling voters with different concerns</a:t>
            </a:r>
          </a:p>
          <a:p>
            <a:pPr marL="400050" lvl="1" indent="0">
              <a:buNone/>
            </a:pPr>
            <a:endParaRPr lang="en-GB" sz="31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100" b="1" dirty="0"/>
              <a:t>Why this is a threat to democracy</a:t>
            </a:r>
          </a:p>
          <a:p>
            <a:pPr lvl="1"/>
            <a:r>
              <a:rPr lang="en-GB" sz="2800" dirty="0"/>
              <a:t>Implications</a:t>
            </a:r>
          </a:p>
          <a:p>
            <a:pPr lvl="1"/>
            <a:r>
              <a:rPr lang="en-GB" sz="2800" dirty="0"/>
              <a:t>How should we respond?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00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C38E-D9E4-4282-60E9-58B5CBDF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277D-72B0-00AF-7B5C-61DB53A2D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6692-B064-C651-0E10-C3D81BCB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4. Why this is a threat to democracy: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00A2-175E-6448-C938-273D8E0F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70" y="2098597"/>
            <a:ext cx="5257800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ystemic entrenchment leads to the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normalisation of hate and extreme ideas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ar-right populism is emboldened by, and in turn exacerbates, </a:t>
            </a: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political polarisation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ar-right populists in power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compromise liberal democratic institutions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ar-right populism reinforces a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vicious circle of economic and democratic decline</a:t>
            </a:r>
            <a:endParaRPr lang="en-GB" sz="2400" i="1" dirty="0"/>
          </a:p>
        </p:txBody>
      </p:sp>
      <p:pic>
        <p:nvPicPr>
          <p:cNvPr id="4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DD83FE77-4DBE-833F-4A5F-25B36D1B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32" y="2098597"/>
            <a:ext cx="6122122" cy="3286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2F9B0-119B-2B02-56AB-14BB832702C8}"/>
              </a:ext>
            </a:extLst>
          </p:cNvPr>
          <p:cNvSpPr txBox="1"/>
          <p:nvPr/>
        </p:nvSpPr>
        <p:spPr>
          <a:xfrm>
            <a:off x="6093542" y="555983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V-Dem: the level of democracy in 2022 is back to 1986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9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B400-5FEB-95EC-BCE4-A0206CCF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36"/>
            <a:ext cx="10515600" cy="1325563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GB" b="1" dirty="0">
                <a:latin typeface="+mn-lt"/>
              </a:rPr>
              <a:t>Why this is a threat to democracy: how should we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77FD-E28A-2BCB-67FA-40438CF7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453699"/>
            <a:ext cx="6309032" cy="5276165"/>
          </a:xfrm>
        </p:spPr>
        <p:txBody>
          <a:bodyPr>
            <a:normAutofit/>
          </a:bodyPr>
          <a:lstStyle/>
          <a:p>
            <a:r>
              <a:rPr lang="en-GB" dirty="0"/>
              <a:t>Don’t do it like the far right!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>
                <a:latin typeface="+mn-lt"/>
              </a:rPr>
              <a:t>Co-opting far right anti-immigrant/ populist narratives is not a winning strategy: don’t make elections about immigration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  <a:p>
            <a:r>
              <a:rPr lang="en-GB" dirty="0"/>
              <a:t>Strategy for democratic empowerment:</a:t>
            </a:r>
            <a:endParaRPr lang="en-GB" sz="2800" dirty="0">
              <a:latin typeface="+mn-lt"/>
            </a:endParaRPr>
          </a:p>
          <a:p>
            <a:pPr lvl="1"/>
            <a:r>
              <a:rPr lang="en-GB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parties say and do matters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matter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 matters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Engagement matters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Content Placeholder 4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6B5BCD4F-0F0F-FC34-A797-2D27A408B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633184"/>
            <a:ext cx="5588000" cy="25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F4E3-90F1-5165-622D-64E0884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2592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+mn-lt"/>
              </a:rPr>
              <a:t>Thank you! </a:t>
            </a: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5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ue and white cover with a map and text&#10;&#10;Description automatically generated">
            <a:extLst>
              <a:ext uri="{FF2B5EF4-FFF2-40B4-BE49-F238E27FC236}">
                <a16:creationId xmlns:a16="http://schemas.microsoft.com/office/drawing/2014/main" id="{DD39B4A8-3AF8-1D15-9A05-4ACAC5384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58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Picture 4" descr="A close-up of a person holding a piece of paper&#10;&#10;Description automatically generated">
            <a:extLst>
              <a:ext uri="{FF2B5EF4-FFF2-40B4-BE49-F238E27FC236}">
                <a16:creationId xmlns:a16="http://schemas.microsoft.com/office/drawing/2014/main" id="{6A3BC632-50FE-4087-EFAB-8C0FC7CA9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9" r="9931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FED1-70FF-0393-D4D7-EBCD6D23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859"/>
            <a:ext cx="11646310" cy="1033669"/>
          </a:xfrm>
        </p:spPr>
        <p:txBody>
          <a:bodyPr>
            <a:no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GB" b="1" dirty="0">
                <a:latin typeface="+mn-lt"/>
              </a:rPr>
              <a:t>The state of the far right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D1465-C6D4-AE58-01C5-30A32D14DDBA}"/>
              </a:ext>
            </a:extLst>
          </p:cNvPr>
          <p:cNvSpPr txBox="1"/>
          <p:nvPr/>
        </p:nvSpPr>
        <p:spPr>
          <a:xfrm>
            <a:off x="6585309" y="1387630"/>
            <a:ext cx="560669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Populist: </a:t>
            </a:r>
            <a:r>
              <a:rPr lang="en-GB" sz="2800" b="0" i="0" u="none" strike="noStrike" dirty="0">
                <a:solidFill>
                  <a:srgbClr val="383838"/>
                </a:solidFill>
                <a:effectLst/>
              </a:rPr>
              <a:t>society is separated into two homogeneous and antagonistic groups, “the pure people” versus “the corrupt elite”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383838"/>
              </a:solidFill>
            </a:endParaRPr>
          </a:p>
          <a:p>
            <a:pPr algn="l"/>
            <a:r>
              <a:rPr lang="en-GB" sz="2800" b="1" dirty="0">
                <a:solidFill>
                  <a:srgbClr val="383838"/>
                </a:solidFill>
              </a:rPr>
              <a:t>Far right: </a:t>
            </a:r>
            <a:r>
              <a:rPr lang="en-GB" sz="2800" b="0" i="0" u="none" strike="noStrike" dirty="0">
                <a:solidFill>
                  <a:srgbClr val="383838"/>
                </a:solidFill>
                <a:effectLst/>
              </a:rPr>
              <a:t>nativist/states should be inhabited exclusively by members of the native group</a:t>
            </a:r>
            <a:endParaRPr lang="en-GB" sz="2800" dirty="0">
              <a:solidFill>
                <a:srgbClr val="383838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383838"/>
              </a:solidFill>
            </a:endParaRPr>
          </a:p>
          <a:p>
            <a:pPr algn="l"/>
            <a:r>
              <a:rPr lang="en-GB" sz="2800" dirty="0"/>
              <a:t>Nationalist solutions to all socio-economic problems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400" dirty="0"/>
          </a:p>
        </p:txBody>
      </p:sp>
      <p:pic>
        <p:nvPicPr>
          <p:cNvPr id="8" name="Picture 7" descr="A map of europe with blue and white labels&#10;&#10;Description automatically generated">
            <a:extLst>
              <a:ext uri="{FF2B5EF4-FFF2-40B4-BE49-F238E27FC236}">
                <a16:creationId xmlns:a16="http://schemas.microsoft.com/office/drawing/2014/main" id="{1A3877E4-A754-DA4F-9673-C9433990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630"/>
            <a:ext cx="6244476" cy="49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9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AC625B-9187-6E60-E473-6493793F5D94}"/>
              </a:ext>
            </a:extLst>
          </p:cNvPr>
          <p:cNvSpPr txBox="1"/>
          <p:nvPr/>
        </p:nvSpPr>
        <p:spPr>
          <a:xfrm>
            <a:off x="0" y="157461"/>
            <a:ext cx="12104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GB" sz="4400" b="1" dirty="0"/>
              <a:t>The state of the far-right:</a:t>
            </a:r>
            <a:r>
              <a:rPr lang="en-GB" sz="4400" b="1" dirty="0">
                <a:latin typeface="+mn-lt"/>
              </a:rPr>
              <a:t> </a:t>
            </a:r>
            <a:r>
              <a:rPr lang="en-GB" sz="4400" b="1" u="sng" dirty="0">
                <a:latin typeface="+mn-lt"/>
                <a:hlinkClick r:id="rId3"/>
              </a:rPr>
              <a:t>http://www.popu-list.org</a:t>
            </a:r>
            <a:r>
              <a:rPr lang="en-GB" sz="4400" b="1" dirty="0"/>
              <a:t> </a:t>
            </a:r>
          </a:p>
        </p:txBody>
      </p:sp>
      <p:pic>
        <p:nvPicPr>
          <p:cNvPr id="11" name="Content Placeholder 10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7B59B9F-0925-4CA5-3798-B0B1F28F4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5154" y="1705063"/>
            <a:ext cx="7017189" cy="459468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02604-FFAA-51A5-AE1D-B9CD6FC09552}"/>
              </a:ext>
            </a:extLst>
          </p:cNvPr>
          <p:cNvSpPr txBox="1"/>
          <p:nvPr/>
        </p:nvSpPr>
        <p:spPr>
          <a:xfrm>
            <a:off x="2315497" y="6400800"/>
            <a:ext cx="334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the PopuList</a:t>
            </a:r>
          </a:p>
        </p:txBody>
      </p:sp>
    </p:spTree>
    <p:extLst>
      <p:ext uri="{BB962C8B-B14F-4D97-AF65-F5344CB8AC3E}">
        <p14:creationId xmlns:p14="http://schemas.microsoft.com/office/powerpoint/2010/main" val="332731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BDF0149-D255-4543-88D5-00EE955A5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6" t="39391" r="10556" b="8766"/>
          <a:stretch/>
        </p:blipFill>
        <p:spPr>
          <a:xfrm>
            <a:off x="644156" y="2043827"/>
            <a:ext cx="10529047" cy="3562498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2CBC371-5076-4AD8-AC3B-DC81CB74D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5" t="81651" r="40427"/>
          <a:stretch/>
        </p:blipFill>
        <p:spPr>
          <a:xfrm>
            <a:off x="4844494" y="5495697"/>
            <a:ext cx="2503012" cy="1121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D354B-9B74-47B6-B8B6-D9BE4683CF1E}"/>
              </a:ext>
            </a:extLst>
          </p:cNvPr>
          <p:cNvSpPr txBox="1"/>
          <p:nvPr/>
        </p:nvSpPr>
        <p:spPr>
          <a:xfrm>
            <a:off x="2552698" y="5070346"/>
            <a:ext cx="7122320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C6BA3-C9B0-CBA2-00E9-A749CE1326FA}"/>
              </a:ext>
            </a:extLst>
          </p:cNvPr>
          <p:cNvSpPr txBox="1"/>
          <p:nvPr/>
        </p:nvSpPr>
        <p:spPr>
          <a:xfrm>
            <a:off x="1609093" y="241277"/>
            <a:ext cx="9009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GB" sz="4400" b="1" dirty="0"/>
              <a:t>The state of the far-right: threefold success </a:t>
            </a:r>
          </a:p>
        </p:txBody>
      </p:sp>
    </p:spTree>
    <p:extLst>
      <p:ext uri="{BB962C8B-B14F-4D97-AF65-F5344CB8AC3E}">
        <p14:creationId xmlns:p14="http://schemas.microsoft.com/office/powerpoint/2010/main" val="54575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2F5F-A749-43EA-C6E1-3C3919F0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1. The state of the far-right: threefold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467D-51C1-60D5-8C7F-B00175FB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/>
              <a:t>Electoral performance: e.g. RN, </a:t>
            </a:r>
            <a:r>
              <a:rPr lang="en-GB" dirty="0" err="1"/>
              <a:t>A</a:t>
            </a:r>
            <a:r>
              <a:rPr lang="en-GB" sz="2800" dirty="0" err="1"/>
              <a:t>fD</a:t>
            </a:r>
            <a:r>
              <a:rPr lang="en-GB" sz="2800" dirty="0"/>
              <a:t>, Vox, </a:t>
            </a:r>
            <a:r>
              <a:rPr lang="en-GB" sz="2800" dirty="0" err="1"/>
              <a:t>Chega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/>
              <a:t>Entry in government: e.g. Lega,</a:t>
            </a:r>
            <a:r>
              <a:rPr lang="en-GB" dirty="0"/>
              <a:t> </a:t>
            </a:r>
            <a:r>
              <a:rPr lang="en-GB" dirty="0" err="1"/>
              <a:t>FdI</a:t>
            </a:r>
            <a:r>
              <a:rPr lang="en-GB" dirty="0"/>
              <a:t>, PiS, </a:t>
            </a:r>
            <a:r>
              <a:rPr lang="en-GB" dirty="0" err="1"/>
              <a:t>Fidesz</a:t>
            </a:r>
            <a:r>
              <a:rPr lang="en-GB" dirty="0"/>
              <a:t>, EKRE, PS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/>
              <a:t>Normalisation and party competition: breakdown of cordon sanitaire, e.g. SD, DF, RN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1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BF6DD-10AA-A95B-A184-F28DCB2C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The parties: multi-faceted nationalist appeals</a:t>
            </a:r>
          </a:p>
        </p:txBody>
      </p:sp>
      <p:pic>
        <p:nvPicPr>
          <p:cNvPr id="3" name="Content Placeholder 3" descr="FN-Jeanne-dArc.jpg">
            <a:extLst>
              <a:ext uri="{FF2B5EF4-FFF2-40B4-BE49-F238E27FC236}">
                <a16:creationId xmlns:a16="http://schemas.microsoft.com/office/drawing/2014/main" id="{0CD93567-91FC-BF8E-525A-4C5933A87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1" b="1"/>
          <a:stretch/>
        </p:blipFill>
        <p:spPr>
          <a:xfrm>
            <a:off x="198741" y="2284506"/>
            <a:ext cx="6382362" cy="4278526"/>
          </a:xfrm>
          <a:prstGeom prst="rect">
            <a:avLst/>
          </a:prstGeom>
        </p:spPr>
      </p:pic>
      <p:pic>
        <p:nvPicPr>
          <p:cNvPr id="11" name="Content Placeholder 10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5B2BBA49-CFD4-B57F-EF1D-D3135C976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363" r="-2" b="5414"/>
          <a:stretch/>
        </p:blipFill>
        <p:spPr>
          <a:xfrm>
            <a:off x="6581104" y="2478590"/>
            <a:ext cx="5454830" cy="36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AACC-F4AF-9284-25E1-745F338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6" y="295676"/>
            <a:ext cx="9119257" cy="1033669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2. The parties: regional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E5173-94C0-7361-D028-6E8BDC6E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95" y="6005635"/>
            <a:ext cx="2188492" cy="594699"/>
          </a:xfrm>
          <a:prstGeom prst="rect">
            <a:avLst/>
          </a:prstGeom>
        </p:spPr>
      </p:pic>
      <p:pic>
        <p:nvPicPr>
          <p:cNvPr id="3" name="Content Placeholder 3" descr="image-1182769-galleryV9-reow-1182769.jpg">
            <a:extLst>
              <a:ext uri="{FF2B5EF4-FFF2-40B4-BE49-F238E27FC236}">
                <a16:creationId xmlns:a16="http://schemas.microsoft.com/office/drawing/2014/main" id="{D0AE84CF-D16C-677C-50DA-38807595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6940" b="-1"/>
          <a:stretch/>
        </p:blipFill>
        <p:spPr>
          <a:xfrm>
            <a:off x="6096000" y="1810859"/>
            <a:ext cx="5470964" cy="4100969"/>
          </a:xfrm>
          <a:prstGeom prst="rect">
            <a:avLst/>
          </a:prstGeom>
        </p:spPr>
      </p:pic>
      <p:pic>
        <p:nvPicPr>
          <p:cNvPr id="9" name="Content Placeholder 8" descr="A graph with a blue line and a orange line&#10;&#10;Description automatically generated">
            <a:extLst>
              <a:ext uri="{FF2B5EF4-FFF2-40B4-BE49-F238E27FC236}">
                <a16:creationId xmlns:a16="http://schemas.microsoft.com/office/drawing/2014/main" id="{3F40A84D-E35D-D891-E2AD-ECFA901F9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5036" y="1654297"/>
            <a:ext cx="5119221" cy="4351338"/>
          </a:xfrm>
        </p:spPr>
      </p:pic>
    </p:spTree>
    <p:extLst>
      <p:ext uri="{BB962C8B-B14F-4D97-AF65-F5344CB8AC3E}">
        <p14:creationId xmlns:p14="http://schemas.microsoft.com/office/powerpoint/2010/main" val="844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B6A33BB77A54E92E3823646F225E4" ma:contentTypeVersion="18" ma:contentTypeDescription="Ein neues Dokument erstellen." ma:contentTypeScope="" ma:versionID="00205b217afc6b3e1bc9a402ebb8f8a6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2db1ad514d3f76614f7aa5f5c8b9c7cb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69460-46b7-4eac-9b11-7bdbe9b8bc8d" xsi:nil="true"/>
    <lcf76f155ced4ddcb4097134ff3c332f xmlns="215ae64b-f5f3-46e9-adb1-d7bc5959e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150AD5-5A3B-46BA-A6F0-22861126210C}"/>
</file>

<file path=customXml/itemProps2.xml><?xml version="1.0" encoding="utf-8"?>
<ds:datastoreItem xmlns:ds="http://schemas.openxmlformats.org/officeDocument/2006/customXml" ds:itemID="{18E19BF1-AE34-46C1-9994-FDC7D11AABCA}"/>
</file>

<file path=customXml/itemProps3.xml><?xml version="1.0" encoding="utf-8"?>
<ds:datastoreItem xmlns:ds="http://schemas.openxmlformats.org/officeDocument/2006/customXml" ds:itemID="{5A1F77BB-D82F-4465-83FA-5378B5C317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811</Words>
  <Application>Microsoft Macintosh PowerPoint</Application>
  <PresentationFormat>Widescreen</PresentationFormat>
  <Paragraphs>120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Office Theme</vt:lpstr>
      <vt:lpstr>     EZA Brussels Conference 2024 European elections 2024 and beyond: European democracy and the EU’s social dimension at stake  “The Historical and Current Rise of Populist Parties in the EU”   </vt:lpstr>
      <vt:lpstr>Outline</vt:lpstr>
      <vt:lpstr>PowerPoint Presentation</vt:lpstr>
      <vt:lpstr>The state of the far right</vt:lpstr>
      <vt:lpstr>PowerPoint Presentation</vt:lpstr>
      <vt:lpstr>PowerPoint Presentation</vt:lpstr>
      <vt:lpstr>1. The state of the far-right: threefold success</vt:lpstr>
      <vt:lpstr>2. The parties: multi-faceted nationalist appeals</vt:lpstr>
      <vt:lpstr>2. The parties: regional patterns</vt:lpstr>
      <vt:lpstr>2. The parties: regional patterns</vt:lpstr>
      <vt:lpstr>PowerPoint Presentation</vt:lpstr>
      <vt:lpstr>3. The voters: who votes for far-right populists?</vt:lpstr>
      <vt:lpstr>PowerPoint Presentation</vt:lpstr>
      <vt:lpstr>The voters: profiling voters with different concerns</vt:lpstr>
      <vt:lpstr>‘Culturalists’ and ‘materialists’</vt:lpstr>
      <vt:lpstr> Welfarists</vt:lpstr>
      <vt:lpstr>PowerPoint Presentation</vt:lpstr>
      <vt:lpstr>Those who distrust institutions</vt:lpstr>
      <vt:lpstr>The ‘regionalists’</vt:lpstr>
      <vt:lpstr>PowerPoint Presentation</vt:lpstr>
      <vt:lpstr>4. Why this is a threat to democracy: implications</vt:lpstr>
      <vt:lpstr>Why this is a threat to democracy: how should we respond?</vt:lpstr>
      <vt:lpstr>Thank you! 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Daphne Halikiopoulou</dc:creator>
  <cp:lastModifiedBy>Daphne Halikiopoulou</cp:lastModifiedBy>
  <cp:revision>149</cp:revision>
  <dcterms:created xsi:type="dcterms:W3CDTF">2023-07-03T05:52:45Z</dcterms:created>
  <dcterms:modified xsi:type="dcterms:W3CDTF">2024-03-15T08:07:32Z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0x0101006DBB6A33BB77A54E92E3823646F225E4</vt:lpwstr>
  </property>
</Properties>
</file>