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333" r:id="rId5"/>
    <p:sldId id="301" r:id="rId6"/>
    <p:sldId id="332" r:id="rId7"/>
    <p:sldId id="334" r:id="rId8"/>
    <p:sldId id="339" r:id="rId9"/>
    <p:sldId id="340" r:id="rId10"/>
    <p:sldId id="330" r:id="rId11"/>
    <p:sldId id="342" r:id="rId12"/>
    <p:sldId id="283" r:id="rId13"/>
    <p:sldId id="348" r:id="rId14"/>
    <p:sldId id="349" r:id="rId15"/>
    <p:sldId id="337" r:id="rId16"/>
    <p:sldId id="354" r:id="rId17"/>
    <p:sldId id="346" r:id="rId18"/>
    <p:sldId id="351" r:id="rId19"/>
    <p:sldId id="353" r:id="rId20"/>
    <p:sldId id="294" r:id="rId21"/>
    <p:sldId id="355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8DA131-5553-6F49-F024-044D188CAE43}" name="Petter Törnberg" initials="PT" userId="S::p.tornberg@uva.nl::40bc1180-3f3e-4064-852a-da7ed932b0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602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61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953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78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30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35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344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4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85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033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33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EC2B8-AAF4-4735-80D9-DB82DC02F375}" type="datetimeFigureOut">
              <a:rPr lang="fr-CH" smtClean="0"/>
              <a:t>19.03.2024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FAED3-0C51-4F45-AB7C-DB396D5E89C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61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C5D110D-CD6B-F1A3-C721-28474526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D2E1AD-2D41-D418-C6AA-69055345E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populist radical-right and the welfare state</a:t>
            </a:r>
            <a:b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Juliana Chueri</a:t>
            </a:r>
            <a:b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kern="120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208835-9079-03BD-B71B-9F3CE4F69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kern="1200">
                <a:ln w="22225">
                  <a:solidFill>
                    <a:schemeClr val="tx1"/>
                  </a:solidFill>
                  <a:miter lim="800000"/>
                </a:ln>
                <a:latin typeface="Arial Nova Cond Light" panose="020F0502020204030204" pitchFamily="34" charset="0"/>
                <a:cs typeface="Arial" panose="020B0604020202020204" pitchFamily="34" charset="0"/>
              </a:rPr>
              <a:t>Assistant Professor Vrije Universiteit Amsterdam</a:t>
            </a:r>
            <a:br>
              <a:rPr lang="en-US" kern="1200">
                <a:ln w="22225">
                  <a:solidFill>
                    <a:schemeClr val="tx1"/>
                  </a:solidFill>
                  <a:miter lim="800000"/>
                </a:ln>
                <a:latin typeface="Arial Nova Cond Light" panose="020F0502020204030204" pitchFamily="34" charset="0"/>
                <a:cs typeface="Arial" panose="020B0604020202020204" pitchFamily="34" charset="0"/>
              </a:rPr>
            </a:br>
            <a:br>
              <a:rPr lang="en-US">
                <a:ln w="22225">
                  <a:solidFill>
                    <a:schemeClr val="tx1"/>
                  </a:solidFill>
                  <a:miter lim="800000"/>
                </a:ln>
                <a:latin typeface="Arial Nova Cond Light" panose="020F0502020204030204" pitchFamily="34" charset="0"/>
                <a:cs typeface="Arial" panose="020B0604020202020204" pitchFamily="34" charset="0"/>
              </a:rPr>
            </a:br>
            <a:r>
              <a:rPr lang="en-US" kern="1200">
                <a:ln w="22225">
                  <a:solidFill>
                    <a:schemeClr val="tx1"/>
                  </a:solidFill>
                  <a:miter lim="800000"/>
                </a:ln>
                <a:latin typeface="Arial Nova Cond Light" panose="020F0502020204030204" pitchFamily="34" charset="0"/>
                <a:cs typeface="Arial" panose="020B0604020202020204" pitchFamily="34" charset="0"/>
              </a:rPr>
              <a:t>EZA Brussels Conference 2024</a:t>
            </a:r>
            <a:endParaRPr lang="fr-CH">
              <a:latin typeface="Arial Nova Cond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27A693-E677-E06C-6D8E-193262EA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the “deserving” and </a:t>
            </a:r>
            <a:r>
              <a:rPr lang="en-US" sz="4000" dirty="0">
                <a:solidFill>
                  <a:srgbClr val="FFFFFF"/>
                </a:solidFill>
              </a:rPr>
              <a:t>“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underserving</a:t>
            </a:r>
            <a:r>
              <a:rPr lang="en-US" sz="4000" dirty="0">
                <a:solidFill>
                  <a:srgbClr val="FFFFFF"/>
                </a:solidFill>
              </a:rPr>
              <a:t>”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E3D11-F581-B419-C563-9BF17B76C235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F0BFA3-1A6C-B469-68FD-CB6FA0FE43A0}"/>
              </a:ext>
            </a:extLst>
          </p:cNvPr>
          <p:cNvSpPr>
            <a:spLocks/>
          </p:cNvSpPr>
          <p:nvPr/>
        </p:nvSpPr>
        <p:spPr>
          <a:xfrm>
            <a:off x="6181723" y="2206749"/>
            <a:ext cx="5009738" cy="4098635"/>
          </a:xfrm>
          <a:prstGeom prst="rect">
            <a:avLst/>
          </a:prstGeom>
        </p:spPr>
        <p:txBody>
          <a:bodyPr/>
          <a:lstStyle/>
          <a:p>
            <a:pPr defTabSz="429768">
              <a:spcAft>
                <a:spcPts val="600"/>
              </a:spcAft>
            </a:pPr>
            <a:r>
              <a: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Welfare chauvinism</a:t>
            </a:r>
            <a:r>
              <a: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welfare state should be reserved for citizens.</a:t>
            </a:r>
          </a:p>
          <a:p>
            <a:pPr defTabSz="429768">
              <a:spcAft>
                <a:spcPts val="600"/>
              </a:spcAft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29768">
              <a:spcAft>
                <a:spcPts val="600"/>
              </a:spcAft>
            </a:pPr>
            <a:endParaRPr lang="fr-CH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CH" dirty="0"/>
          </a:p>
        </p:txBody>
      </p:sp>
      <p:pic>
        <p:nvPicPr>
          <p:cNvPr id="5" name="Espace réservé du contenu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52B70F3-630C-5324-8612-914CCCB0F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838199" y="1825625"/>
            <a:ext cx="4684554" cy="48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27A693-E677-E06C-6D8E-193262EA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Who are the “deserving” and “underserving”?</a:t>
            </a:r>
          </a:p>
        </p:txBody>
      </p:sp>
      <p:pic>
        <p:nvPicPr>
          <p:cNvPr id="7" name="Image 6" descr="Une image contenant texte, appareil de cuisine, personne, habits&#10;&#10;Description générée automatiquement">
            <a:extLst>
              <a:ext uri="{FF2B5EF4-FFF2-40B4-BE49-F238E27FC236}">
                <a16:creationId xmlns:a16="http://schemas.microsoft.com/office/drawing/2014/main" id="{3F5F0422-D10E-8060-2ACD-94E2DECC3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0908" b="1"/>
          <a:stretch/>
        </p:blipFill>
        <p:spPr>
          <a:xfrm>
            <a:off x="16" y="447"/>
            <a:ext cx="8115280" cy="6408311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F0BFA3-1A6C-B469-68FD-CB6FA0FE43A0}"/>
              </a:ext>
            </a:extLst>
          </p:cNvPr>
          <p:cNvSpPr>
            <a:spLocks/>
          </p:cNvSpPr>
          <p:nvPr/>
        </p:nvSpPr>
        <p:spPr>
          <a:xfrm>
            <a:off x="8643193" y="2392528"/>
            <a:ext cx="3164494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welfare state should be reserved for </a:t>
            </a:r>
            <a:r>
              <a:rPr lang="en-US" sz="2000" b="1" dirty="0">
                <a:solidFill>
                  <a:srgbClr val="0E101A"/>
                </a:solidFill>
                <a:effectLst/>
              </a:rPr>
              <a:t>hard-working members</a:t>
            </a:r>
            <a:r>
              <a:rPr lang="en-US" sz="2000" dirty="0"/>
              <a:t> and those who contribute to society.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“Work-shy” and “welfare abusers” are a threat.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E3D11-F581-B419-C563-9BF17B76C235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15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6A8E19-15C8-3358-8B20-1F70FC7D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Appeal</a:t>
            </a:r>
          </a:p>
        </p:txBody>
      </p:sp>
      <p:pic>
        <p:nvPicPr>
          <p:cNvPr id="16" name="Image 15" descr="Une image contenant texte, neige, plein air, hiver&#10;&#10;Description générée automatiquement">
            <a:extLst>
              <a:ext uri="{FF2B5EF4-FFF2-40B4-BE49-F238E27FC236}">
                <a16:creationId xmlns:a16="http://schemas.microsoft.com/office/drawing/2014/main" id="{A686BEA1-0117-2A27-5315-B29FC8E9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0" y="1904946"/>
            <a:ext cx="4736985" cy="3197463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8A0BF58-BA73-1FE1-F9E9-2019663E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501" y="1978512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The differentiation fosters </a:t>
            </a:r>
            <a:r>
              <a:rPr lang="en-US" sz="2000" b="1" dirty="0"/>
              <a:t>competition among societal groups</a:t>
            </a:r>
            <a:r>
              <a:rPr lang="en-US" sz="2000" dirty="0"/>
              <a:t>, rooted in the belief that the state must exclude the ‘undeserving’ to preserve welfare benefits for the ‘deserving’.</a:t>
            </a:r>
          </a:p>
          <a:p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E4FD67-B3EE-964A-24CE-359FBC99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Differences across Europe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44AFB-464E-6904-32D7-0A36B5D3E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Welfare chauvinism and defense of generous benefits are more prevalent in developed welfare states.</a:t>
            </a:r>
          </a:p>
          <a:p>
            <a:r>
              <a:rPr lang="en-US" sz="2000" dirty="0"/>
              <a:t>Emphasis of family social policies and child benefits often in countries with more traditional gender roles.</a:t>
            </a:r>
          </a:p>
          <a:p>
            <a:r>
              <a:rPr lang="en-US" sz="2000" dirty="0"/>
              <a:t>Pensioners and families are always seen as the most deserving groups.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DE6AA9C4-599B-27D4-443C-382A9948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33379"/>
          <a:stretch/>
        </p:blipFill>
        <p:spPr>
          <a:xfrm>
            <a:off x="683581" y="416765"/>
            <a:ext cx="4243526" cy="5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FEFF-BD22-6762-89A6-7CA79425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</a:rPr>
              <a:t>How have they transformed the welfare state?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8DE03-788E-9C6F-9B4D-7948F9D7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Social policy outcome of PRRPs government participation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637AB5-0E99-6B70-2457-18C9ECAB8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38223" cy="3811588"/>
          </a:xfrm>
        </p:spPr>
        <p:txBody>
          <a:bodyPr>
            <a:normAutofit fontScale="85000" lnSpcReduction="20000"/>
          </a:bodyPr>
          <a:lstStyle/>
          <a:p>
            <a:endParaRPr lang="en-US" sz="2000" b="1" dirty="0"/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More welfare c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 compared to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mainstream governments.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/>
          </a:p>
          <a:p>
            <a:r>
              <a:rPr lang="en-US" sz="2600" dirty="0"/>
              <a:t>2. “Underserving” bear most of the burden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Long-term unemployment benefits and social assistance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Immigrants’ social rights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Asylum seekers and EU migrants are the most targeted groups.</a:t>
            </a:r>
          </a:p>
          <a:p>
            <a:endParaRPr lang="fr-CH" dirty="0"/>
          </a:p>
        </p:txBody>
      </p:sp>
      <p:pic>
        <p:nvPicPr>
          <p:cNvPr id="8" name="Espace réservé du contenu 4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5C142249-ECB8-68CC-79AC-05D6EB60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 r="-3" b="8305"/>
          <a:stretch/>
        </p:blipFill>
        <p:spPr>
          <a:xfrm>
            <a:off x="5831563" y="581238"/>
            <a:ext cx="5425410" cy="52592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B0AFD2-324A-DAF3-D4A6-131295E3AF6D}"/>
              </a:ext>
            </a:extLst>
          </p:cNvPr>
          <p:cNvSpPr txBox="1"/>
          <p:nvPr/>
        </p:nvSpPr>
        <p:spPr>
          <a:xfrm>
            <a:off x="5972961" y="5938384"/>
            <a:ext cx="5830349" cy="820727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European countries where populist radical right parties have participated in the government (1990-2023)</a:t>
            </a:r>
          </a:p>
        </p:txBody>
      </p:sp>
    </p:spTree>
    <p:extLst>
      <p:ext uri="{BB962C8B-B14F-4D97-AF65-F5344CB8AC3E}">
        <p14:creationId xmlns:p14="http://schemas.microsoft.com/office/powerpoint/2010/main" val="109909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8DE03-788E-9C6F-9B4D-7948F9D7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Social policy outcome of PRRPs government participation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637AB5-0E99-6B70-2457-18C9ECAB8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91775" cy="4219362"/>
          </a:xfrm>
        </p:spPr>
        <p:txBody>
          <a:bodyPr>
            <a:normAutofit/>
          </a:bodyPr>
          <a:lstStyle/>
          <a:p>
            <a:endParaRPr lang="en-US" sz="2200" b="1" dirty="0"/>
          </a:p>
          <a:p>
            <a:r>
              <a:rPr lang="en-US" sz="2200" dirty="0"/>
              <a:t>3. Protect the welfare for the “deserving”</a:t>
            </a:r>
          </a:p>
          <a:p>
            <a:r>
              <a:rPr lang="en-US" sz="2200" i="1" dirty="0"/>
              <a:t>Less</a:t>
            </a:r>
            <a:r>
              <a:rPr lang="en-US" sz="2200" dirty="0"/>
              <a:t> restrictive on pensions than mainstream governments.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Longer transition periods for pension reforms and protect early retirement.</a:t>
            </a:r>
          </a:p>
          <a:p>
            <a:r>
              <a:rPr lang="en-US" sz="2200" dirty="0"/>
              <a:t>Negotiate expansions on family benefits in conservative welfare states.</a:t>
            </a:r>
          </a:p>
          <a:p>
            <a:endParaRPr lang="fr-CH" sz="2200" dirty="0"/>
          </a:p>
        </p:txBody>
      </p:sp>
      <p:pic>
        <p:nvPicPr>
          <p:cNvPr id="8" name="Espace réservé du contenu 4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5C142249-ECB8-68CC-79AC-05D6EB60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 r="-3" b="8305"/>
          <a:stretch/>
        </p:blipFill>
        <p:spPr>
          <a:xfrm>
            <a:off x="5831563" y="581238"/>
            <a:ext cx="5425410" cy="52592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085D08A-3DF9-20D3-5E68-B58FCD295890}"/>
              </a:ext>
            </a:extLst>
          </p:cNvPr>
          <p:cNvSpPr txBox="1"/>
          <p:nvPr/>
        </p:nvSpPr>
        <p:spPr>
          <a:xfrm>
            <a:off x="5972961" y="5938384"/>
            <a:ext cx="5889072" cy="820727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European countries where populist radical right parties have participated in the government (1990-2023)</a:t>
            </a:r>
          </a:p>
        </p:txBody>
      </p:sp>
    </p:spTree>
    <p:extLst>
      <p:ext uri="{BB962C8B-B14F-4D97-AF65-F5344CB8AC3E}">
        <p14:creationId xmlns:p14="http://schemas.microsoft.com/office/powerpoint/2010/main" val="235466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2F8379-4F15-EC72-E9A1-39F685DE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206273" cy="1556870"/>
          </a:xfrm>
        </p:spPr>
        <p:txBody>
          <a:bodyPr anchor="b">
            <a:noAutofit/>
          </a:bodyPr>
          <a:lstStyle/>
          <a:p>
            <a:r>
              <a:rPr lang="en-US" sz="3600" dirty="0"/>
              <a:t>They also matter when they are not in government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B06F0-35DA-F514-7B6A-1800913F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5" y="2277036"/>
            <a:ext cx="5022864" cy="339914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Contagion effect </a:t>
            </a:r>
            <a:r>
              <a:rPr lang="en-US" sz="2400" dirty="0"/>
              <a:t>on both mainstream right and left-wing parties.</a:t>
            </a:r>
          </a:p>
          <a:p>
            <a:endParaRPr lang="en-US" sz="2000" dirty="0"/>
          </a:p>
          <a:p>
            <a:pPr lvl="1"/>
            <a:r>
              <a:rPr lang="en-US" dirty="0"/>
              <a:t>Restrictions on immigrants’ social rights by mainstream governments</a:t>
            </a:r>
          </a:p>
          <a:p>
            <a:endParaRPr lang="en-US" sz="2400" dirty="0"/>
          </a:p>
          <a:p>
            <a:pPr lvl="1"/>
            <a:r>
              <a:rPr lang="en-US" dirty="0"/>
              <a:t>Similar deservingness narrative.</a:t>
            </a:r>
            <a:endParaRPr lang="fr-CH" dirty="0"/>
          </a:p>
        </p:txBody>
      </p:sp>
      <p:pic>
        <p:nvPicPr>
          <p:cNvPr id="6" name="Image 5" descr="Une image contenant texte, Visage humain, sourire, habits&#10;&#10;Description générée automatiquement">
            <a:extLst>
              <a:ext uri="{FF2B5EF4-FFF2-40B4-BE49-F238E27FC236}">
                <a16:creationId xmlns:a16="http://schemas.microsoft.com/office/drawing/2014/main" id="{42B7F074-CA5C-50CB-DDE1-4373C0A9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71" y="2014071"/>
            <a:ext cx="4918952" cy="2766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FEFF-BD22-6762-89A6-7CA79425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818984"/>
            <a:ext cx="7257553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</a:rPr>
              <a:t>Implications of radical-right vision on welfare issues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DE97F6-1F76-66A4-6D98-9B0B6C45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489118"/>
            <a:ext cx="5818076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Threat to European solidarity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E0DD0-5AC5-411E-55DA-90E81B1D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87" y="2317740"/>
            <a:ext cx="5960243" cy="3637385"/>
          </a:xfrm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Radical right parties are becoming the authority on welfare state policies.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Equality is no longer a goal.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Creation of an “undeserving” group makes poverty and social exclusion justifiable.</a:t>
            </a: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«Defense» of the welfare state as a justification for the restriction of minority rights and attacks on liberal democratic institutions.</a:t>
            </a:r>
          </a:p>
          <a:p>
            <a:endParaRPr lang="fr-CH" sz="1300" dirty="0"/>
          </a:p>
        </p:txBody>
      </p:sp>
      <p:pic>
        <p:nvPicPr>
          <p:cNvPr id="4" name="BC26F6E3-05B9-44D0-B741-9B5F0ECD1400" descr="Une image contenant noir, motif, noir et blanc, art&#10;&#10;Description générée automatiquement">
            <a:extLst>
              <a:ext uri="{FF2B5EF4-FFF2-40B4-BE49-F238E27FC236}">
                <a16:creationId xmlns:a16="http://schemas.microsoft.com/office/drawing/2014/main" id="{9039DA39-6E95-5CAD-67A6-AA2188E22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2" t="9436" r="93" b="22177"/>
          <a:stretch/>
        </p:blipFill>
        <p:spPr bwMode="auto">
          <a:xfrm>
            <a:off x="7381292" y="489118"/>
            <a:ext cx="3463322" cy="54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9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personne, Visage humain, Danse&#10;&#10;Description générée automatiquement">
            <a:extLst>
              <a:ext uri="{FF2B5EF4-FFF2-40B4-BE49-F238E27FC236}">
                <a16:creationId xmlns:a16="http://schemas.microsoft.com/office/drawing/2014/main" id="{0100188F-1A3E-7DA1-9FA2-317E8D593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3407" b="3"/>
          <a:stretch/>
        </p:blipFill>
        <p:spPr>
          <a:xfrm>
            <a:off x="695325" y="642938"/>
            <a:ext cx="3705225" cy="2706688"/>
          </a:xfrm>
          <a:prstGeom prst="rect">
            <a:avLst/>
          </a:prstGeom>
        </p:spPr>
      </p:pic>
      <p:pic>
        <p:nvPicPr>
          <p:cNvPr id="3" name="Image 2" descr="Une image contenant personne, Porte-parole, costume, Discours&#10;&#10;Description générée automatiquement">
            <a:extLst>
              <a:ext uri="{FF2B5EF4-FFF2-40B4-BE49-F238E27FC236}">
                <a16:creationId xmlns:a16="http://schemas.microsoft.com/office/drawing/2014/main" id="{16C1B6D9-62CF-2D07-A3F4-781B38DB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3" y="642938"/>
            <a:ext cx="5070475" cy="2706688"/>
          </a:xfrm>
          <a:prstGeom prst="rect">
            <a:avLst/>
          </a:prstGeom>
        </p:spPr>
      </p:pic>
      <p:pic>
        <p:nvPicPr>
          <p:cNvPr id="5" name="Image 4" descr="Une image contenant habits, Visage humain, personne, microphone&#10;&#10;Description générée automatiquement">
            <a:extLst>
              <a:ext uri="{FF2B5EF4-FFF2-40B4-BE49-F238E27FC236}">
                <a16:creationId xmlns:a16="http://schemas.microsoft.com/office/drawing/2014/main" id="{68EA709C-CF07-164E-9918-181CFA617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1994" b="-2"/>
          <a:stretch/>
        </p:blipFill>
        <p:spPr>
          <a:xfrm>
            <a:off x="695325" y="3422650"/>
            <a:ext cx="3968750" cy="2790825"/>
          </a:xfrm>
          <a:prstGeom prst="rect">
            <a:avLst/>
          </a:prstGeom>
        </p:spPr>
      </p:pic>
      <p:pic>
        <p:nvPicPr>
          <p:cNvPr id="6" name="Image 5" descr="Une image contenant Visage humain, homme, habits, personne&#10;&#10;Description générée automatiquement">
            <a:extLst>
              <a:ext uri="{FF2B5EF4-FFF2-40B4-BE49-F238E27FC236}">
                <a16:creationId xmlns:a16="http://schemas.microsoft.com/office/drawing/2014/main" id="{02611CC9-D4AA-903D-6619-46C734670C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89"/>
          <a:stretch/>
        </p:blipFill>
        <p:spPr>
          <a:xfrm>
            <a:off x="4738688" y="3422650"/>
            <a:ext cx="4806950" cy="2790825"/>
          </a:xfrm>
          <a:prstGeom prst="rect">
            <a:avLst/>
          </a:prstGeom>
        </p:spPr>
      </p:pic>
      <p:pic>
        <p:nvPicPr>
          <p:cNvPr id="4" name="Image 3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391ADE52-60BC-8786-6130-936A0D398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17704" b="-1"/>
          <a:stretch/>
        </p:blipFill>
        <p:spPr>
          <a:xfrm>
            <a:off x="9618663" y="642938"/>
            <a:ext cx="1878013" cy="1795463"/>
          </a:xfrm>
          <a:prstGeom prst="rect">
            <a:avLst/>
          </a:prstGeom>
        </p:spPr>
      </p:pic>
      <p:pic>
        <p:nvPicPr>
          <p:cNvPr id="8" name="Image 7" descr="Une image contenant costume, habits, personne, Visage humain&#10;&#10;Description générée automatiquement">
            <a:extLst>
              <a:ext uri="{FF2B5EF4-FFF2-40B4-BE49-F238E27FC236}">
                <a16:creationId xmlns:a16="http://schemas.microsoft.com/office/drawing/2014/main" id="{03E8B15A-801D-C381-EE94-E18CBAB01C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12439"/>
          <a:stretch/>
        </p:blipFill>
        <p:spPr>
          <a:xfrm>
            <a:off x="9618663" y="2513013"/>
            <a:ext cx="1878013" cy="1812925"/>
          </a:xfrm>
          <a:prstGeom prst="rect">
            <a:avLst/>
          </a:prstGeom>
        </p:spPr>
      </p:pic>
      <p:pic>
        <p:nvPicPr>
          <p:cNvPr id="11" name="Image 10" descr="Une image contenant texte, Visage humain, Porte-parole, Prise de parole en public&#10;&#10;Description générée automatiquement">
            <a:extLst>
              <a:ext uri="{FF2B5EF4-FFF2-40B4-BE49-F238E27FC236}">
                <a16:creationId xmlns:a16="http://schemas.microsoft.com/office/drawing/2014/main" id="{7FD8AA57-43C7-9C42-D33A-A73F07C418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r="10848" b="-1"/>
          <a:stretch/>
        </p:blipFill>
        <p:spPr>
          <a:xfrm>
            <a:off x="9618663" y="4400550"/>
            <a:ext cx="1878013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dresse de courrier">
            <a:extLst>
              <a:ext uri="{FF2B5EF4-FFF2-40B4-BE49-F238E27FC236}">
                <a16:creationId xmlns:a16="http://schemas.microsoft.com/office/drawing/2014/main" id="{2274202E-006E-CD84-5312-A35764BFF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5876" y="4244067"/>
            <a:ext cx="995221" cy="9952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04DBE-8282-A8E7-BC9B-5AD9515B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836" y="2446672"/>
            <a:ext cx="9804575" cy="25968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CH" sz="3000" dirty="0"/>
              <a:t>Thank </a:t>
            </a:r>
            <a:r>
              <a:rPr lang="fr-CH" sz="3000" dirty="0" err="1"/>
              <a:t>you</a:t>
            </a:r>
            <a:r>
              <a:rPr lang="fr-CH" sz="3000" dirty="0"/>
              <a:t>!</a:t>
            </a:r>
          </a:p>
          <a:p>
            <a:pPr marL="0" indent="0" algn="ctr">
              <a:buNone/>
            </a:pPr>
            <a:endParaRPr lang="fr-CH" sz="3000" dirty="0"/>
          </a:p>
          <a:p>
            <a:pPr marL="0" indent="0" algn="ctr">
              <a:buNone/>
            </a:pPr>
            <a:r>
              <a:rPr lang="fr-CH" sz="3000" dirty="0"/>
              <a:t>j.chueri@vu.nl</a:t>
            </a:r>
          </a:p>
        </p:txBody>
      </p:sp>
    </p:spTree>
    <p:extLst>
      <p:ext uri="{BB962C8B-B14F-4D97-AF65-F5344CB8AC3E}">
        <p14:creationId xmlns:p14="http://schemas.microsoft.com/office/powerpoint/2010/main" val="308259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213BF-DA9F-2A6E-0EBF-61F142E5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18408"/>
            <a:ext cx="7298421" cy="340989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Radical right parties are </a:t>
            </a:r>
            <a:r>
              <a:rPr lang="en-US" sz="2000" b="1" dirty="0"/>
              <a:t>reshaping</a:t>
            </a:r>
            <a:r>
              <a:rPr lang="en-US" sz="2000" dirty="0"/>
              <a:t> the European </a:t>
            </a:r>
            <a:r>
              <a:rPr lang="en-US" sz="2000" b="1" dirty="0"/>
              <a:t>welfare states </a:t>
            </a:r>
            <a:r>
              <a:rPr lang="en-US" sz="2000" dirty="0"/>
              <a:t>and </a:t>
            </a:r>
            <a:r>
              <a:rPr lang="en-US" sz="2000" b="1" dirty="0"/>
              <a:t>challenging </a:t>
            </a:r>
            <a:r>
              <a:rPr lang="en-US" sz="2000" dirty="0"/>
              <a:t>traditional notions of European </a:t>
            </a:r>
            <a:r>
              <a:rPr lang="en-US" sz="2000" b="1" dirty="0"/>
              <a:t>solidarity</a:t>
            </a:r>
            <a:r>
              <a:rPr lang="en-US" sz="2000" dirty="0"/>
              <a:t> by dividing society into </a:t>
            </a:r>
            <a:r>
              <a:rPr lang="en-US" sz="2000" b="1" dirty="0"/>
              <a:t>two groups</a:t>
            </a:r>
            <a:r>
              <a:rPr lang="en-US" sz="2000" dirty="0"/>
              <a:t>: those deemed </a:t>
            </a:r>
            <a:r>
              <a:rPr lang="en-US" sz="2000" b="1" dirty="0"/>
              <a:t>deserving</a:t>
            </a:r>
            <a:r>
              <a:rPr lang="en-US" sz="2000" dirty="0"/>
              <a:t> of welfare benefits and those who are not.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1026" name="BC26F6E3-05B9-44D0-B741-9B5F0ECD1400" descr="Une image contenant noir, motif, noir et blanc, art&#10;&#10;Description générée automatiquement">
            <a:extLst>
              <a:ext uri="{FF2B5EF4-FFF2-40B4-BE49-F238E27FC236}">
                <a16:creationId xmlns:a16="http://schemas.microsoft.com/office/drawing/2014/main" id="{0C19CBA7-55EA-66CC-A56A-8019C58EF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2" t="9436" r="93" b="22177"/>
          <a:stretch/>
        </p:blipFill>
        <p:spPr bwMode="auto">
          <a:xfrm>
            <a:off x="7511540" y="644056"/>
            <a:ext cx="3284798" cy="51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FEFF-BD22-6762-89A6-7CA79425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Background of The Evolution of Welfare State Issues in Populist Radical Right Agenda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FABFD0-EB47-DF58-8BC2-B9206910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 has benefited from globalization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B9CC36-97FA-6446-806D-6EB3A3106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7" y="2423821"/>
            <a:ext cx="5929422" cy="351978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Globalization led to more jobs.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38 million jobs, direct or indirect, related to exports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Jobs connected to exports are better-paid.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Better living conditions due to the availability of cheaper goods.</a:t>
            </a:r>
          </a:p>
        </p:txBody>
      </p:sp>
      <p:pic>
        <p:nvPicPr>
          <p:cNvPr id="5" name="Image 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D61F174-240D-A0CF-D058-EF0D5ED47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6"/>
          <a:stretch/>
        </p:blipFill>
        <p:spPr>
          <a:xfrm>
            <a:off x="7265504" y="874985"/>
            <a:ext cx="4429817" cy="47733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CCC13D-2555-E8FF-97E9-6C0918BA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520102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not everyone has profited to the same extent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75DBF4-C45A-3378-9DA7-D633494A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High-skill workers benefited the most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Workers in manufacturing jobs were particularly harmed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Offshoring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Automation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Context also changed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Decrease in union density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Liberalization of labor protection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Welfare state cuts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1F1D65-031D-E8C5-0FA9-1544D5D7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2442" y="1330249"/>
            <a:ext cx="5201023" cy="37837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509C44-CDEF-03E4-DB03-24E0DD3C0E0C}"/>
              </a:ext>
            </a:extLst>
          </p:cNvPr>
          <p:cNvSpPr txBox="1"/>
          <p:nvPr/>
        </p:nvSpPr>
        <p:spPr>
          <a:xfrm>
            <a:off x="6565345" y="5203397"/>
            <a:ext cx="53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Percentage of the </a:t>
            </a:r>
            <a:r>
              <a:rPr lang="fr-CH" sz="1400" dirty="0" err="1"/>
              <a:t>workforce</a:t>
            </a:r>
            <a:r>
              <a:rPr lang="fr-CH" sz="1400" dirty="0"/>
              <a:t> in </a:t>
            </a:r>
            <a:r>
              <a:rPr lang="fr-CH" sz="1400" dirty="0" err="1"/>
              <a:t>manufacturing</a:t>
            </a:r>
            <a:r>
              <a:rPr lang="fr-CH" sz="1400" dirty="0"/>
              <a:t> jobs (1970-2016) </a:t>
            </a:r>
          </a:p>
          <a:p>
            <a:r>
              <a:rPr lang="fr-CH" sz="1400" dirty="0"/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7614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9204D2-7C25-CEB7-D3B5-C9B1E1E9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r>
              <a:rPr lang="en-US" sz="3700" dirty="0">
                <a:effectLst/>
              </a:rPr>
              <a:t>Deceived by</a:t>
            </a:r>
            <a:r>
              <a:rPr lang="en-US" sz="3700" dirty="0"/>
              <a:t> </a:t>
            </a:r>
            <a:r>
              <a:rPr lang="en-US" sz="3700" dirty="0">
                <a:effectLst/>
              </a:rPr>
              <a:t>globalization</a:t>
            </a:r>
            <a:br>
              <a:rPr lang="en-US" sz="3700" dirty="0">
                <a:effectLst/>
              </a:rPr>
            </a:br>
            <a:endParaRPr lang="fr-CH" sz="37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980C6C-9F92-A700-89E1-009450BD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82" y="2055303"/>
            <a:ext cx="5330742" cy="3885248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E101A"/>
                </a:solidFill>
                <a:effectLst/>
              </a:rPr>
              <a:t>Part of the population </a:t>
            </a:r>
            <a:r>
              <a:rPr lang="en-US" sz="2400" b="1" dirty="0">
                <a:solidFill>
                  <a:srgbClr val="0E101A"/>
                </a:solidFill>
                <a:effectLst/>
              </a:rPr>
              <a:t>resent and fear </a:t>
            </a:r>
            <a:r>
              <a:rPr lang="en-US" sz="2400" dirty="0">
                <a:solidFill>
                  <a:srgbClr val="0E101A"/>
                </a:solidFill>
                <a:effectLst/>
              </a:rPr>
              <a:t>those transformations.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E101A"/>
              </a:solidFill>
              <a:effectLst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E101A"/>
                </a:solidFill>
                <a:effectLst/>
              </a:rPr>
              <a:t>Loss in relative status in society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E101A"/>
              </a:solidFill>
              <a:effectLst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E101A"/>
                </a:solidFill>
                <a:effectLst/>
              </a:rPr>
              <a:t>Economic anxiety and fear of income insecurity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E101A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E101A"/>
                </a:solidFill>
                <a:effectLst/>
              </a:rPr>
              <a:t>Radical-right welfare ideology speaks directly to those anxieties.</a:t>
            </a:r>
            <a:endParaRPr lang="en-US" sz="2400" b="1" dirty="0">
              <a:solidFill>
                <a:srgbClr val="0E101A"/>
              </a:solidFill>
              <a:effectLst/>
            </a:endParaRPr>
          </a:p>
        </p:txBody>
      </p:sp>
      <p:pic>
        <p:nvPicPr>
          <p:cNvPr id="4" name="Image 3" descr="Une image contenant personne, habits, Métier, homme&#10;&#10;Description générée automatiquement">
            <a:extLst>
              <a:ext uri="{FF2B5EF4-FFF2-40B4-BE49-F238E27FC236}">
                <a16:creationId xmlns:a16="http://schemas.microsoft.com/office/drawing/2014/main" id="{36A929D5-E263-54F0-BD72-4DA87014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 r="21989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FEFF-BD22-6762-89A6-7CA79425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populist radical-right welfare ideology?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DFA6F-515B-5CF3-F6C8-6938CF34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8" y="338152"/>
            <a:ext cx="11136864" cy="7863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PRRPs have </a:t>
            </a:r>
            <a:r>
              <a:rPr lang="en-US" sz="3600" i="1" dirty="0"/>
              <a:t>two</a:t>
            </a:r>
            <a:r>
              <a:rPr lang="en-US" sz="3600" dirty="0"/>
              <a:t> distinctive welfare logics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26A4D7F-06DB-2816-5E4F-7D6A15BCB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09" y="4384260"/>
            <a:ext cx="2842865" cy="1820920"/>
          </a:xfrm>
          <a:prstGeom prst="rect">
            <a:avLst/>
          </a:prstGeom>
        </p:spPr>
      </p:pic>
      <p:pic>
        <p:nvPicPr>
          <p:cNvPr id="5" name="Image 4" descr="Une image contenant habits, personne, plein air, chaussures&#10;&#10;Description générée automatiquement">
            <a:extLst>
              <a:ext uri="{FF2B5EF4-FFF2-40B4-BE49-F238E27FC236}">
                <a16:creationId xmlns:a16="http://schemas.microsoft.com/office/drawing/2014/main" id="{F0E50BA8-BC14-13D8-58C2-B6D465A3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09" y="1491015"/>
            <a:ext cx="2842865" cy="20184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912D99-572C-FBB9-246D-5F3B7C24D160}"/>
              </a:ext>
            </a:extLst>
          </p:cNvPr>
          <p:cNvCxnSpPr>
            <a:cxnSpLocks/>
          </p:cNvCxnSpPr>
          <p:nvPr/>
        </p:nvCxnSpPr>
        <p:spPr>
          <a:xfrm>
            <a:off x="2903258" y="3974057"/>
            <a:ext cx="7634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 descr="Argent">
            <a:extLst>
              <a:ext uri="{FF2B5EF4-FFF2-40B4-BE49-F238E27FC236}">
                <a16:creationId xmlns:a16="http://schemas.microsoft.com/office/drawing/2014/main" id="{5C571758-46A1-86D6-838E-653C1F3758D7}"/>
              </a:ext>
            </a:extLst>
          </p:cNvPr>
          <p:cNvSpPr/>
          <p:nvPr/>
        </p:nvSpPr>
        <p:spPr>
          <a:xfrm>
            <a:off x="4459210" y="2178512"/>
            <a:ext cx="1094097" cy="106253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 sz="2800"/>
          </a:p>
        </p:txBody>
      </p:sp>
      <p:sp>
        <p:nvSpPr>
          <p:cNvPr id="17" name="Rectangle 16" descr="Poids inégaux avec un remplissage uni">
            <a:extLst>
              <a:ext uri="{FF2B5EF4-FFF2-40B4-BE49-F238E27FC236}">
                <a16:creationId xmlns:a16="http://schemas.microsoft.com/office/drawing/2014/main" id="{2145559E-2883-9B0D-E9F5-D3CB95FDB279}"/>
              </a:ext>
            </a:extLst>
          </p:cNvPr>
          <p:cNvSpPr/>
          <p:nvPr/>
        </p:nvSpPr>
        <p:spPr>
          <a:xfrm>
            <a:off x="4459209" y="5146413"/>
            <a:ext cx="1094097" cy="10615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5BF1CD-3F59-5AFB-BFD0-88759A05862B}"/>
              </a:ext>
            </a:extLst>
          </p:cNvPr>
          <p:cNvSpPr txBox="1"/>
          <p:nvPr/>
        </p:nvSpPr>
        <p:spPr>
          <a:xfrm>
            <a:off x="4216846" y="1422988"/>
            <a:ext cx="7421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/>
              <a:t>For the </a:t>
            </a:r>
            <a:r>
              <a:rPr lang="en-US" sz="2800" dirty="0">
                <a:latin typeface="+mj-lt"/>
              </a:rPr>
              <a:t>‘</a:t>
            </a:r>
            <a:r>
              <a:rPr lang="en-US" sz="2800" dirty="0"/>
              <a:t>deserving</a:t>
            </a:r>
            <a:r>
              <a:rPr lang="en-US" sz="2800" dirty="0">
                <a:latin typeface="+mj-lt"/>
              </a:rPr>
              <a:t>’</a:t>
            </a:r>
            <a:r>
              <a:rPr lang="en-US" sz="2800" dirty="0"/>
              <a:t>: Protectionist welfare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147C5E-E436-B4DE-7EDD-68C8C3340BDB}"/>
              </a:ext>
            </a:extLst>
          </p:cNvPr>
          <p:cNvSpPr txBox="1"/>
          <p:nvPr/>
        </p:nvSpPr>
        <p:spPr>
          <a:xfrm>
            <a:off x="4330111" y="4284542"/>
            <a:ext cx="7627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/>
              <a:t>For the </a:t>
            </a:r>
            <a:r>
              <a:rPr lang="en-US" sz="2800" dirty="0">
                <a:latin typeface="+mj-lt"/>
              </a:rPr>
              <a:t>‘</a:t>
            </a:r>
            <a:r>
              <a:rPr lang="en-US" sz="2800" dirty="0"/>
              <a:t>undeserving’: Residual welfare 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8F726-1902-41F8-5E6E-D94D7171C82F}"/>
              </a:ext>
            </a:extLst>
          </p:cNvPr>
          <p:cNvSpPr txBox="1"/>
          <p:nvPr/>
        </p:nvSpPr>
        <p:spPr>
          <a:xfrm>
            <a:off x="5964343" y="5095945"/>
            <a:ext cx="5914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/>
              <a:t>• Workfare interventions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• Conditionalities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• Welfare cuts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69BA4D-7D99-BBAB-31E2-3E9A14608EDC}"/>
              </a:ext>
            </a:extLst>
          </p:cNvPr>
          <p:cNvSpPr txBox="1"/>
          <p:nvPr/>
        </p:nvSpPr>
        <p:spPr>
          <a:xfrm>
            <a:off x="5938435" y="2167360"/>
            <a:ext cx="42709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/>
              <a:t>• Generosity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• Income replacement schemes</a:t>
            </a:r>
          </a:p>
        </p:txBody>
      </p:sp>
    </p:spTree>
    <p:extLst>
      <p:ext uri="{BB962C8B-B14F-4D97-AF65-F5344CB8AC3E}">
        <p14:creationId xmlns:p14="http://schemas.microsoft.com/office/powerpoint/2010/main" val="420470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B6A33BB77A54E92E3823646F225E4" ma:contentTypeVersion="18" ma:contentTypeDescription="Ein neues Dokument erstellen." ma:contentTypeScope="" ma:versionID="00205b217afc6b3e1bc9a402ebb8f8a6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2db1ad514d3f76614f7aa5f5c8b9c7cb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69460-46b7-4eac-9b11-7bdbe9b8bc8d" xsi:nil="true"/>
    <lcf76f155ced4ddcb4097134ff3c332f xmlns="215ae64b-f5f3-46e9-adb1-d7bc5959e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CCB632-8EF2-4176-924D-FCE8E611BEB9}"/>
</file>

<file path=customXml/itemProps2.xml><?xml version="1.0" encoding="utf-8"?>
<ds:datastoreItem xmlns:ds="http://schemas.openxmlformats.org/officeDocument/2006/customXml" ds:itemID="{F7BA06FE-D7D3-42C8-B70D-8D0AEAB38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7251AC-B2D4-45D0-89B3-EEF75519D789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b99d1f6-552d-4016-a273-432eeb6e2277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620</Words>
  <Application>Microsoft Office PowerPoint</Application>
  <PresentationFormat>Grand écran</PresentationFormat>
  <Paragraphs>84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Arial Nova Cond Light</vt:lpstr>
      <vt:lpstr>Calibri</vt:lpstr>
      <vt:lpstr>Wingdings</vt:lpstr>
      <vt:lpstr>Office Theme</vt:lpstr>
      <vt:lpstr>The populist radical-right and the welfare state   Juliana Chueri  </vt:lpstr>
      <vt:lpstr>Présentation PowerPoint</vt:lpstr>
      <vt:lpstr>Présentation PowerPoint</vt:lpstr>
      <vt:lpstr>Background of The Evolution of Welfare State Issues in Populist Radical Right Agenda</vt:lpstr>
      <vt:lpstr>Europe has benefited from globalization</vt:lpstr>
      <vt:lpstr>But not everyone has profited to the same extent</vt:lpstr>
      <vt:lpstr>Deceived by globalization </vt:lpstr>
      <vt:lpstr>What is the populist radical-right welfare ideology?</vt:lpstr>
      <vt:lpstr>PRRPs have two distinctive welfare logics </vt:lpstr>
      <vt:lpstr>Who are the “deserving” and “underserving”?</vt:lpstr>
      <vt:lpstr>Who are the “deserving” and “underserving”?</vt:lpstr>
      <vt:lpstr>Appeal</vt:lpstr>
      <vt:lpstr>Differences across Europe</vt:lpstr>
      <vt:lpstr>How have they transformed the welfare state?</vt:lpstr>
      <vt:lpstr>Social policy outcome of PRRPs government participation</vt:lpstr>
      <vt:lpstr>Social policy outcome of PRRPs government participation</vt:lpstr>
      <vt:lpstr>They also matter when they are not in government </vt:lpstr>
      <vt:lpstr>Implications of radical-right vision on welfare issues</vt:lpstr>
      <vt:lpstr>Threat to European solidarity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cannot ignore the populist radical-right impact on the welfare state</dc:title>
  <dc:creator>Juliana Chueri</dc:creator>
  <cp:lastModifiedBy>Juliana Chueri</cp:lastModifiedBy>
  <cp:revision>87</cp:revision>
  <dcterms:created xsi:type="dcterms:W3CDTF">2023-04-22T12:55:35Z</dcterms:created>
  <dcterms:modified xsi:type="dcterms:W3CDTF">2024-03-19T08:47:45Z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0x010100369386A2CCD7C14A95747D71295CE46C</vt:lpwstr>
  </property>
</Properties>
</file>